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4.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37"/>
  </p:notesMasterIdLst>
  <p:handoutMasterIdLst>
    <p:handoutMasterId r:id="rId38"/>
  </p:handoutMasterIdLst>
  <p:sldIdLst>
    <p:sldId id="288" r:id="rId2"/>
    <p:sldId id="291" r:id="rId3"/>
    <p:sldId id="289" r:id="rId4"/>
    <p:sldId id="300" r:id="rId5"/>
    <p:sldId id="290" r:id="rId6"/>
    <p:sldId id="292" r:id="rId7"/>
    <p:sldId id="293" r:id="rId8"/>
    <p:sldId id="301" r:id="rId9"/>
    <p:sldId id="302" r:id="rId10"/>
    <p:sldId id="295" r:id="rId11"/>
    <p:sldId id="305" r:id="rId12"/>
    <p:sldId id="304" r:id="rId13"/>
    <p:sldId id="306" r:id="rId14"/>
    <p:sldId id="307" r:id="rId15"/>
    <p:sldId id="303" r:id="rId16"/>
    <p:sldId id="308" r:id="rId17"/>
    <p:sldId id="309" r:id="rId18"/>
    <p:sldId id="310" r:id="rId19"/>
    <p:sldId id="312" r:id="rId20"/>
    <p:sldId id="313" r:id="rId21"/>
    <p:sldId id="314" r:id="rId22"/>
    <p:sldId id="315" r:id="rId23"/>
    <p:sldId id="325" r:id="rId24"/>
    <p:sldId id="296" r:id="rId25"/>
    <p:sldId id="311" r:id="rId26"/>
    <p:sldId id="316" r:id="rId27"/>
    <p:sldId id="321" r:id="rId28"/>
    <p:sldId id="322" r:id="rId29"/>
    <p:sldId id="323" r:id="rId30"/>
    <p:sldId id="324" r:id="rId31"/>
    <p:sldId id="320" r:id="rId32"/>
    <p:sldId id="319" r:id="rId33"/>
    <p:sldId id="318" r:id="rId34"/>
    <p:sldId id="299" r:id="rId35"/>
    <p:sldId id="298" r:id="rId3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1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CC99FF"/>
    <a:srgbClr val="9E5ECE"/>
    <a:srgbClr val="654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46F890A9-2807-4EBB-B81D-B2AA78EC7F39}" styleName="סגנון כהה 2 - הדגשה 5/הדגשה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37" autoAdjust="0"/>
    <p:restoredTop sz="89668" autoAdjust="0"/>
  </p:normalViewPr>
  <p:slideViewPr>
    <p:cSldViewPr>
      <p:cViewPr>
        <p:scale>
          <a:sx n="66" d="100"/>
          <a:sy n="66" d="100"/>
        </p:scale>
        <p:origin x="-1460" y="-48"/>
      </p:cViewPr>
      <p:guideLst>
        <p:guide orient="horz" pos="2160"/>
        <p:guide pos="288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6-08-31T15:15:47.508" idx="11">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08-31T15:15:47.508" idx="13">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6-08-31T15:15:47.508" idx="14">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6-08-31T15:15:47.508" idx="12">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6-08-31T15:15:47.508" idx="15">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intend to do until the end of your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4:18.308" idx="5">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07:40.279" idx="2">
    <p:pos x="10" y="10"/>
    <p:text>In these slides don't forget to give references to previous works, for example: [Cohen &amp; Levi, 2010] or [Cohen et al, 2013]</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8-31T15:15:47.508" idx="3">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8-31T15:15:47.508" idx="7">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08-31T15:15:47.508" idx="8">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08-31T15:15:47.508" idx="6">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08-31T15:15:47.508" idx="9">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6-08-31T15:15:47.508" idx="1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כ"ג/כסלו/תשע"ח</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כ"ג/כסלו/תשע"ח</a:t>
            </a:fld>
            <a:endParaRPr lang="he-IL"/>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8</a:t>
            </a:fld>
            <a:endParaRPr lang="he-IL"/>
          </a:p>
        </p:txBody>
      </p:sp>
    </p:spTree>
    <p:extLst>
      <p:ext uri="{BB962C8B-B14F-4D97-AF65-F5344CB8AC3E}">
        <p14:creationId xmlns:p14="http://schemas.microsoft.com/office/powerpoint/2010/main" val="39184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16</a:t>
            </a:fld>
            <a:endParaRPr lang="he-IL"/>
          </a:p>
        </p:txBody>
      </p:sp>
    </p:spTree>
    <p:extLst>
      <p:ext uri="{BB962C8B-B14F-4D97-AF65-F5344CB8AC3E}">
        <p14:creationId xmlns:p14="http://schemas.microsoft.com/office/powerpoint/2010/main" val="4127745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00800" y="6324600"/>
            <a:ext cx="2133600" cy="365125"/>
          </a:xfrm>
        </p:spPr>
        <p:txBody>
          <a:bodyPr/>
          <a:lstStyle/>
          <a:p>
            <a:r>
              <a:rPr lang="en-US" dirty="0" smtClean="0"/>
              <a:t>#</a:t>
            </a:r>
            <a:endParaRPr lang="en-US" dirty="0"/>
          </a:p>
        </p:txBody>
      </p:sp>
      <p:pic>
        <p:nvPicPr>
          <p:cNvPr id="8" name="Picture 8" descr="http://pard.technion.ac.il/archives/Logo/Technion%20logo-1b.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62800" y="313561"/>
            <a:ext cx="1796142" cy="677039"/>
          </a:xfrm>
          <a:prstGeom prst="rect">
            <a:avLst/>
          </a:prstGeom>
          <a:noFill/>
          <a:extLst>
            <a:ext uri="{909E8E84-426E-40DD-AFC4-6F175D3DCCD1}">
              <a14:hiddenFill xmlns:a14="http://schemas.microsoft.com/office/drawing/2010/main">
                <a:solidFill>
                  <a:srgbClr val="FFFFFF"/>
                </a:solidFill>
              </a14:hiddenFill>
            </a:ext>
          </a:extLst>
        </p:spPr>
      </p:pic>
      <p:pic>
        <p:nvPicPr>
          <p:cNvPr id="9" name="SIPL animated logo, low resolutio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533400" y="76200"/>
            <a:ext cx="1194816" cy="812800"/>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3061" y="137674"/>
            <a:ext cx="1008000" cy="493234"/>
          </a:xfrm>
          <a:prstGeom prst="rect">
            <a:avLst/>
          </a:prstGeom>
        </p:spPr>
      </p:pic>
      <p:sp>
        <p:nvSpPr>
          <p:cNvPr id="11" name="Title 1"/>
          <p:cNvSpPr txBox="1">
            <a:spLocks/>
          </p:cNvSpPr>
          <p:nvPr userDrawn="1"/>
        </p:nvSpPr>
        <p:spPr>
          <a:xfrm>
            <a:off x="3491298" y="114048"/>
            <a:ext cx="2535429"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sz="1600" b="0" dirty="0" smtClean="0">
                <a:solidFill>
                  <a:srgbClr val="002060"/>
                </a:solidFill>
                <a:latin typeface="+mj-lt"/>
              </a:rPr>
              <a:t>Andrew and Erna Viterbi Faculty of Electrical Engineering</a:t>
            </a:r>
            <a:endParaRPr lang="en-US" sz="1600" b="0" dirty="0">
              <a:solidFill>
                <a:srgbClr val="002060"/>
              </a:solidFill>
              <a:latin typeface="+mj-lt"/>
            </a:endParaRPr>
          </a:p>
        </p:txBody>
      </p:sp>
      <p:sp>
        <p:nvSpPr>
          <p:cNvPr id="12" name="Title 1"/>
          <p:cNvSpPr txBox="1">
            <a:spLocks/>
          </p:cNvSpPr>
          <p:nvPr userDrawn="1"/>
        </p:nvSpPr>
        <p:spPr>
          <a:xfrm>
            <a:off x="403161" y="660400"/>
            <a:ext cx="1447800"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sz="1600" b="0" dirty="0" smtClean="0">
                <a:solidFill>
                  <a:srgbClr val="AD13A9"/>
                </a:solidFill>
                <a:latin typeface="+mj-lt"/>
              </a:rPr>
              <a:t>Signal and Image Processing Lab.</a:t>
            </a:r>
            <a:endParaRPr lang="en-US" sz="1600" b="0" dirty="0">
              <a:solidFill>
                <a:srgbClr val="AD13A9"/>
              </a:solidFill>
              <a:latin typeface="+mj-lt"/>
            </a:endParaRPr>
          </a:p>
        </p:txBody>
      </p:sp>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t="28395" r="15670"/>
          <a:stretch/>
        </p:blipFill>
        <p:spPr>
          <a:xfrm>
            <a:off x="3545508" y="510689"/>
            <a:ext cx="1800000" cy="551687"/>
          </a:xfrm>
          <a:prstGeom prst="rect">
            <a:avLst/>
          </a:prstGeom>
        </p:spPr>
      </p:pic>
    </p:spTree>
    <p:extLst>
      <p:ext uri="{BB962C8B-B14F-4D97-AF65-F5344CB8AC3E}">
        <p14:creationId xmlns:p14="http://schemas.microsoft.com/office/powerpoint/2010/main" val="135090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7" fill="hold"/>
                                        <p:tgtEl>
                                          <p:spTgt spid="9"/>
                                        </p:tgtEl>
                                      </p:cBhvr>
                                    </p:cmd>
                                  </p:childTnLst>
                                </p:cTn>
                              </p:par>
                              <p:par>
                                <p:cTn id="7" presetID="10" presetClass="exit" presetSubtype="0" fill="hold" nodeType="withEffect">
                                  <p:stCondLst>
                                    <p:cond delay="6500"/>
                                  </p:stCondLst>
                                  <p:childTnLst>
                                    <p:animEffect transition="out" filter="fade">
                                      <p:cBhvr>
                                        <p:cTn id="8" dur="2000"/>
                                        <p:tgtEl>
                                          <p:spTgt spid="9"/>
                                        </p:tgtEl>
                                      </p:cBhvr>
                                    </p:animEffect>
                                    <p:set>
                                      <p:cBhvr>
                                        <p:cTn id="9" dur="1" fill="hold">
                                          <p:stCondLst>
                                            <p:cond delay="1999"/>
                                          </p:stCondLst>
                                        </p:cTn>
                                        <p:tgtEl>
                                          <p:spTgt spid="9"/>
                                        </p:tgtEl>
                                        <p:attrNameLst>
                                          <p:attrName>style.visibility</p:attrName>
                                        </p:attrNameLst>
                                      </p:cBhvr>
                                      <p:to>
                                        <p:strVal val="hidden"/>
                                      </p:to>
                                    </p:set>
                                    <p:cmd type="call" cmd="stop">
                                      <p:cBhvr>
                                        <p:cTn id="10" dur="1">
                                          <p:stCondLst>
                                            <p:cond delay="1999"/>
                                          </p:stCondLst>
                                        </p:cTn>
                                        <p:tgtEl>
                                          <p:spTgt spid="9"/>
                                        </p:tgtEl>
                                      </p:cBhvr>
                                    </p:cmd>
                                  </p:childTnLst>
                                </p:cTn>
                              </p:par>
                              <p:par>
                                <p:cTn id="11" presetID="10" presetClass="entr" presetSubtype="0" fill="hold" nodeType="withEffect">
                                  <p:stCondLst>
                                    <p:cond delay="7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par>
                                <p:cTn id="14" presetID="10" presetClass="entr" presetSubtype="0" fill="hold" grpId="0" nodeType="withEffect">
                                  <p:stCondLst>
                                    <p:cond delay="7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9"/>
                </p:tgtEl>
              </p:cMediaNode>
            </p:video>
          </p:childTnLst>
        </p:cTn>
      </p:par>
    </p:tnLst>
    <p:bldLst>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smtClean="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5" name="Date Placeholder 4"/>
          <p:cNvSpPr>
            <a:spLocks noGrp="1"/>
          </p:cNvSpPr>
          <p:nvPr>
            <p:ph type="dt" sz="half" idx="10"/>
          </p:nvPr>
        </p:nvSpPr>
        <p:spPr/>
        <p:txBody>
          <a:bodyPr/>
          <a:lstStyle/>
          <a:p>
            <a:fld id="{D7E1C0B7-AB0D-4AF9-9C80-529313F012B2}" type="datetime1">
              <a:rPr lang="en-US"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D9778-10B4-40FB-B4E4-44FA89A8663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0" y="76200"/>
            <a:ext cx="1008000" cy="493234"/>
          </a:xfrm>
          <a:prstGeom prst="rect">
            <a:avLst/>
          </a:prstGeom>
        </p:spPr>
      </p:pic>
    </p:spTree>
    <p:extLst>
      <p:ext uri="{BB962C8B-B14F-4D97-AF65-F5344CB8AC3E}">
        <p14:creationId xmlns:p14="http://schemas.microsoft.com/office/powerpoint/2010/main" val="258535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12/11/2017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comments" Target="../comments/comment7.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0.png"/><Relationship Id="rId12" Type="http://schemas.microsoft.com/office/2007/relationships/hdphoto" Target="../media/hdphoto4.wdp"/><Relationship Id="rId17" Type="http://schemas.openxmlformats.org/officeDocument/2006/relationships/comments" Target="../comments/comment8.xml"/><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4.png"/><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comments" Target="../comments/comment9.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5" Type="http://schemas.openxmlformats.org/officeDocument/2006/relationships/comments" Target="../comments/comment1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87425"/>
            <a:ext cx="7543800" cy="2365375"/>
          </a:xfrm>
        </p:spPr>
        <p:txBody>
          <a:bodyPr>
            <a:normAutofit/>
          </a:bodyPr>
          <a:lstStyle/>
          <a:p>
            <a:pPr rtl="0"/>
            <a:r>
              <a:rPr lang="en-US" sz="2400" dirty="0" smtClean="0">
                <a:solidFill>
                  <a:srgbClr val="002060"/>
                </a:solidFill>
              </a:rPr>
              <a:t>Midterm Presentation</a:t>
            </a:r>
            <a:br>
              <a:rPr lang="en-US" sz="2400" dirty="0" smtClean="0">
                <a:solidFill>
                  <a:srgbClr val="002060"/>
                </a:solidFill>
              </a:rPr>
            </a:br>
            <a:r>
              <a:rPr lang="en-US" sz="2000" dirty="0">
                <a:solidFill>
                  <a:srgbClr val="002060"/>
                </a:solidFill>
              </a:rPr>
              <a:t/>
            </a:r>
            <a:br>
              <a:rPr lang="en-US" sz="2000" dirty="0">
                <a:solidFill>
                  <a:srgbClr val="002060"/>
                </a:solidFill>
              </a:rPr>
            </a:br>
            <a:r>
              <a:rPr lang="en-US" dirty="0">
                <a:solidFill>
                  <a:srgbClr val="002060"/>
                </a:solidFill>
              </a:rPr>
              <a:t>Estimating Brain Activation Patterns from EEG Data</a:t>
            </a:r>
          </a:p>
        </p:txBody>
      </p:sp>
      <p:sp>
        <p:nvSpPr>
          <p:cNvPr id="3" name="Subtitle 2"/>
          <p:cNvSpPr>
            <a:spLocks noGrp="1"/>
          </p:cNvSpPr>
          <p:nvPr>
            <p:ph type="subTitle" idx="1"/>
          </p:nvPr>
        </p:nvSpPr>
        <p:spPr>
          <a:xfrm>
            <a:off x="838200" y="3429000"/>
            <a:ext cx="7385228" cy="3200400"/>
          </a:xfrm>
        </p:spPr>
        <p:txBody>
          <a:bodyPr>
            <a:noAutofit/>
          </a:bodyPr>
          <a:lstStyle/>
          <a:p>
            <a:pPr algn="l" rtl="0"/>
            <a:r>
              <a:rPr lang="en-US" sz="2400" u="sng" dirty="0" smtClean="0">
                <a:solidFill>
                  <a:srgbClr val="002060"/>
                </a:solidFill>
              </a:rPr>
              <a:t>Student: </a:t>
            </a:r>
            <a:r>
              <a:rPr lang="en-US" sz="2400" dirty="0" smtClean="0">
                <a:solidFill>
                  <a:srgbClr val="002060"/>
                </a:solidFill>
              </a:rPr>
              <a:t> Gal </a:t>
            </a:r>
            <a:r>
              <a:rPr lang="en-US" sz="2400" dirty="0" err="1" smtClean="0">
                <a:solidFill>
                  <a:srgbClr val="002060"/>
                </a:solidFill>
              </a:rPr>
              <a:t>Maman</a:t>
            </a:r>
            <a:endParaRPr lang="en-US" sz="2400" dirty="0">
              <a:solidFill>
                <a:srgbClr val="002060"/>
              </a:solidFill>
            </a:endParaRPr>
          </a:p>
          <a:p>
            <a:pPr algn="l" rtl="0"/>
            <a:r>
              <a:rPr lang="en-US" sz="2400" u="sng" dirty="0" smtClean="0">
                <a:solidFill>
                  <a:srgbClr val="002060"/>
                </a:solidFill>
              </a:rPr>
              <a:t>Supervisor</a:t>
            </a:r>
            <a:r>
              <a:rPr lang="en-US" sz="2400" dirty="0" smtClean="0">
                <a:solidFill>
                  <a:srgbClr val="002060"/>
                </a:solidFill>
              </a:rPr>
              <a:t>:  Or </a:t>
            </a:r>
            <a:r>
              <a:rPr lang="en-US" sz="2400" dirty="0" err="1" smtClean="0">
                <a:solidFill>
                  <a:srgbClr val="002060"/>
                </a:solidFill>
              </a:rPr>
              <a:t>Yair</a:t>
            </a:r>
            <a:endParaRPr lang="en-US" sz="2400" dirty="0" smtClean="0">
              <a:solidFill>
                <a:srgbClr val="002060"/>
              </a:solidFill>
            </a:endParaRPr>
          </a:p>
          <a:p>
            <a:pPr algn="l" rtl="0"/>
            <a:endParaRPr lang="he-IL" sz="1800" dirty="0" smtClean="0"/>
          </a:p>
          <a:p>
            <a:pPr algn="l" rtl="0"/>
            <a:r>
              <a:rPr lang="en-US" sz="2000" dirty="0" smtClean="0">
                <a:solidFill>
                  <a:srgbClr val="002060"/>
                </a:solidFill>
                <a:cs typeface="+mj-cs"/>
              </a:rPr>
              <a:t>Semester:  Winter,  2017</a:t>
            </a:r>
            <a:endParaRPr lang="en-US" sz="2000" dirty="0">
              <a:solidFill>
                <a:srgbClr val="002060"/>
              </a:solidFill>
              <a:cs typeface="+mj-cs"/>
            </a:endParaRPr>
          </a:p>
          <a:p>
            <a:pPr algn="l" rtl="0"/>
            <a:r>
              <a:rPr lang="en-US" sz="2000" dirty="0" smtClean="0">
                <a:solidFill>
                  <a:srgbClr val="002060"/>
                </a:solidFill>
                <a:cs typeface="+mj-cs"/>
              </a:rPr>
              <a:t>Date:   20/12/2017</a:t>
            </a:r>
            <a:endParaRPr lang="he-IL" sz="2000" dirty="0" smtClean="0">
              <a:solidFill>
                <a:srgbClr val="002060"/>
              </a:solidFill>
              <a:cs typeface="+mj-cs"/>
            </a:endParaRPr>
          </a:p>
          <a:p>
            <a:pPr algn="l" rtl="0"/>
            <a:endParaRPr lang="en-US" sz="1200" dirty="0" smtClean="0">
              <a:solidFill>
                <a:srgbClr val="002060"/>
              </a:solidFill>
            </a:endParaRPr>
          </a:p>
          <a:p>
            <a:pPr algn="l" rtl="0"/>
            <a:endParaRPr lang="en-US" sz="2400" dirty="0" smtClean="0">
              <a:solidFill>
                <a:srgbClr val="002060"/>
              </a:solidFill>
            </a:endParaRPr>
          </a:p>
          <a:p>
            <a:pPr algn="l" rtl="0"/>
            <a:r>
              <a:rPr lang="en-US" sz="2400" dirty="0" smtClean="0">
                <a:solidFill>
                  <a:srgbClr val="002060"/>
                </a:solidFill>
              </a:rPr>
              <a:t>In Collaboration with: </a:t>
            </a:r>
            <a:r>
              <a:rPr lang="en-US" sz="2400" dirty="0">
                <a:solidFill>
                  <a:srgbClr val="002060"/>
                </a:solidFill>
              </a:rPr>
              <a:t>Dr. Danny </a:t>
            </a:r>
            <a:r>
              <a:rPr lang="en-US" sz="2400" dirty="0" err="1">
                <a:solidFill>
                  <a:srgbClr val="002060"/>
                </a:solidFill>
              </a:rPr>
              <a:t>Eitan</a:t>
            </a:r>
            <a:endParaRPr lang="en-US" sz="2400" dirty="0"/>
          </a:p>
          <a:p>
            <a:pPr algn="l" rtl="0"/>
            <a:endParaRPr lang="en-US" sz="2400" dirty="0" smtClean="0"/>
          </a:p>
          <a:p>
            <a:pPr algn="l" rtl="0"/>
            <a:endParaRPr lang="he-IL" sz="2400" dirty="0" smtClean="0"/>
          </a:p>
          <a:p>
            <a:pPr algn="l" rtl="0"/>
            <a:endParaRPr lang="en-US" sz="2400" dirty="0" smtClean="0"/>
          </a:p>
          <a:p>
            <a:pPr algn="l" rtl="0"/>
            <a:endParaRPr lang="en-US" sz="2400" dirty="0" smtClean="0"/>
          </a:p>
          <a:p>
            <a:pPr algn="l" rtl="0"/>
            <a:endParaRPr lang="en-US" sz="2400" dirty="0" smtClean="0"/>
          </a:p>
          <a:p>
            <a:pPr algn="l" rtl="0"/>
            <a:endParaRPr lang="en-US" sz="2400" dirty="0"/>
          </a:p>
        </p:txBody>
      </p:sp>
      <p:sp>
        <p:nvSpPr>
          <p:cNvPr id="5" name="TextBox 4"/>
          <p:cNvSpPr txBox="1"/>
          <p:nvPr/>
        </p:nvSpPr>
        <p:spPr>
          <a:xfrm>
            <a:off x="5715000" y="3124200"/>
            <a:ext cx="2667000" cy="2031325"/>
          </a:xfrm>
          <a:prstGeom prst="rect">
            <a:avLst/>
          </a:prstGeom>
          <a:noFill/>
          <a:ln w="12700">
            <a:noFill/>
          </a:ln>
        </p:spPr>
        <p:txBody>
          <a:bodyPr wrap="square" rtlCol="1">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he-IL" dirty="0"/>
          </a:p>
        </p:txBody>
      </p:sp>
      <p:pic>
        <p:nvPicPr>
          <p:cNvPr id="1029" name="Picture 5" descr="C:\Users\User\Desktop\gal\Technion\sem7\project\midterm presentation\pics\תמונה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352800"/>
            <a:ext cx="2952750" cy="302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76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2060"/>
                </a:solidFill>
              </a:rPr>
              <a:t>PreProcessing</a:t>
            </a:r>
            <a:endParaRPr lang="he-IL" dirty="0">
              <a:solidFill>
                <a:srgbClr val="002060"/>
              </a:solidFill>
            </a:endParaRPr>
          </a:p>
        </p:txBody>
      </p:sp>
      <p:sp>
        <p:nvSpPr>
          <p:cNvPr id="3" name="Content Placeholder 2"/>
          <p:cNvSpPr>
            <a:spLocks noGrp="1"/>
          </p:cNvSpPr>
          <p:nvPr>
            <p:ph idx="1"/>
          </p:nvPr>
        </p:nvSpPr>
        <p:spPr>
          <a:xfrm>
            <a:off x="381000" y="1600200"/>
            <a:ext cx="8153400" cy="4648200"/>
          </a:xfrm>
        </p:spPr>
        <p:txBody>
          <a:bodyPr>
            <a:normAutofit fontScale="77500" lnSpcReduction="20000"/>
          </a:bodyPr>
          <a:lstStyle/>
          <a:p>
            <a:pPr marL="0" indent="0" algn="just">
              <a:buNone/>
            </a:pPr>
            <a:r>
              <a:rPr lang="en-US" dirty="0" smtClean="0">
                <a:solidFill>
                  <a:srgbClr val="002060"/>
                </a:solidFill>
              </a:rPr>
              <a:t>The preprocessing was performed by Gilad and Ronen in the previous project and included these steps for each trial:</a:t>
            </a:r>
          </a:p>
          <a:p>
            <a:pPr algn="just"/>
            <a:r>
              <a:rPr lang="en-US" dirty="0" smtClean="0">
                <a:solidFill>
                  <a:srgbClr val="002060"/>
                </a:solidFill>
              </a:rPr>
              <a:t>Convolution with BPF.</a:t>
            </a:r>
          </a:p>
          <a:p>
            <a:pPr algn="just"/>
            <a:r>
              <a:rPr lang="en-US" dirty="0" smtClean="0">
                <a:solidFill>
                  <a:srgbClr val="002060"/>
                </a:solidFill>
              </a:rPr>
              <a:t>Cutting the signal in time so the length will be 0.5 msec. </a:t>
            </a:r>
            <a:endParaRPr lang="en-US" dirty="0">
              <a:solidFill>
                <a:srgbClr val="002060"/>
              </a:solidFill>
            </a:endParaRPr>
          </a:p>
          <a:p>
            <a:pPr algn="just"/>
            <a:r>
              <a:rPr lang="en-US" dirty="0">
                <a:solidFill>
                  <a:srgbClr val="002060"/>
                </a:solidFill>
              </a:rPr>
              <a:t>Down sampling from 5kHz to 1kHz.</a:t>
            </a:r>
          </a:p>
          <a:p>
            <a:pPr algn="just"/>
            <a:r>
              <a:rPr lang="en-US" dirty="0" smtClean="0">
                <a:solidFill>
                  <a:srgbClr val="002060"/>
                </a:solidFill>
              </a:rPr>
              <a:t>Disqualify trials (short-time windows) and electrodes; An electrode will be classified as bad electrode if more </a:t>
            </a:r>
            <a:r>
              <a:rPr lang="en-US" dirty="0">
                <a:solidFill>
                  <a:srgbClr val="002060"/>
                </a:solidFill>
              </a:rPr>
              <a:t>than 5% of </a:t>
            </a:r>
            <a:r>
              <a:rPr lang="en-US" dirty="0" smtClean="0">
                <a:solidFill>
                  <a:srgbClr val="002060"/>
                </a:solidFill>
              </a:rPr>
              <a:t>her trials for </a:t>
            </a:r>
            <a:r>
              <a:rPr lang="en-US" dirty="0">
                <a:solidFill>
                  <a:srgbClr val="002060"/>
                </a:solidFill>
              </a:rPr>
              <a:t>a certain stimulation per </a:t>
            </a:r>
            <a:r>
              <a:rPr lang="en-US" dirty="0" smtClean="0">
                <a:solidFill>
                  <a:srgbClr val="002060"/>
                </a:solidFill>
              </a:rPr>
              <a:t>subject will be announced as bad. In this case all of the electrode trials will be deleted. Otherwise, only the specific bad trials will be deleted. </a:t>
            </a:r>
            <a:r>
              <a:rPr lang="en-US" sz="3200" dirty="0" smtClean="0">
                <a:solidFill>
                  <a:srgbClr val="002060"/>
                </a:solidFill>
              </a:rPr>
              <a:t>At </a:t>
            </a:r>
            <a:r>
              <a:rPr lang="en-US" sz="3200" dirty="0">
                <a:solidFill>
                  <a:srgbClr val="002060"/>
                </a:solidFill>
              </a:rPr>
              <a:t>the end of the cleaning process we remained with 32 electrodes.</a:t>
            </a:r>
          </a:p>
          <a:p>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10</a:t>
            </a:fld>
            <a:endParaRPr lang="en-US"/>
          </a:p>
        </p:txBody>
      </p:sp>
    </p:spTree>
    <p:extLst>
      <p:ext uri="{BB962C8B-B14F-4D97-AF65-F5344CB8AC3E}">
        <p14:creationId xmlns:p14="http://schemas.microsoft.com/office/powerpoint/2010/main" val="2145876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11</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Tree>
    <p:extLst>
      <p:ext uri="{BB962C8B-B14F-4D97-AF65-F5344CB8AC3E}">
        <p14:creationId xmlns:p14="http://schemas.microsoft.com/office/powerpoint/2010/main" val="2517162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Statistical Features Extraction</a:t>
            </a:r>
            <a:endParaRPr lang="he-IL" dirty="0">
              <a:solidFill>
                <a:srgbClr val="00206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5029200"/>
              </a:xfrm>
            </p:spPr>
            <p:txBody>
              <a:bodyPr>
                <a:normAutofit lnSpcReduction="10000"/>
              </a:bodyPr>
              <a:lstStyle/>
              <a:p>
                <a:pPr marL="0" indent="0" algn="just">
                  <a:buNone/>
                </a:pPr>
                <a:r>
                  <a:rPr lang="en-US" dirty="0" smtClean="0">
                    <a:solidFill>
                      <a:srgbClr val="002060"/>
                    </a:solidFill>
                  </a:rPr>
                  <a:t>Since our process is based </a:t>
                </a:r>
                <a:r>
                  <a:rPr lang="en-US" dirty="0">
                    <a:solidFill>
                      <a:srgbClr val="002060"/>
                    </a:solidFill>
                  </a:rPr>
                  <a:t>on Riemannian </a:t>
                </a:r>
                <a:r>
                  <a:rPr lang="en-US" dirty="0" smtClean="0">
                    <a:solidFill>
                      <a:srgbClr val="002060"/>
                    </a:solidFill>
                  </a:rPr>
                  <a:t>geometry, first we needed to transform our trials into </a:t>
                </a:r>
                <a:r>
                  <a:rPr lang="en-US" dirty="0">
                    <a:solidFill>
                      <a:srgbClr val="002060"/>
                    </a:solidFill>
                  </a:rPr>
                  <a:t>SPD (symmetric and positive </a:t>
                </a:r>
                <a:r>
                  <a:rPr lang="en-US" dirty="0" smtClean="0">
                    <a:solidFill>
                      <a:srgbClr val="002060"/>
                    </a:solidFill>
                  </a:rPr>
                  <a:t>definite) matrices. </a:t>
                </a:r>
              </a:p>
              <a:p>
                <a:pPr marL="0" indent="0" algn="ctr">
                  <a:buNone/>
                </a:pPr>
                <a14:m>
                  <m:oMath xmlns:m="http://schemas.openxmlformats.org/officeDocument/2006/math">
                    <m:d>
                      <m:dPr>
                        <m:begChr m:val="["/>
                        <m:endChr m:val="]"/>
                        <m:ctrlPr>
                          <a:rPr lang="en-US" i="1" smtClean="0">
                            <a:solidFill>
                              <a:srgbClr val="002060"/>
                            </a:solidFill>
                            <a:latin typeface="Cambria Math"/>
                          </a:rPr>
                        </m:ctrlPr>
                      </m:dPr>
                      <m:e>
                        <m:r>
                          <a:rPr lang="en-US" i="1">
                            <a:solidFill>
                              <a:srgbClr val="002060"/>
                            </a:solidFill>
                            <a:latin typeface="Cambria Math"/>
                          </a:rPr>
                          <m:t>𝑡𝑟𝑖𝑎𝑙</m:t>
                        </m:r>
                      </m:e>
                    </m:d>
                    <m:r>
                      <a:rPr lang="en-US" b="0" i="1" smtClean="0">
                        <a:solidFill>
                          <a:srgbClr val="002060"/>
                        </a:solidFill>
                        <a:latin typeface="Cambria Math"/>
                      </a:rPr>
                      <m:t> </m:t>
                    </m:r>
                    <m:r>
                      <a:rPr lang="en-US" b="0" i="1" smtClean="0">
                        <a:solidFill>
                          <a:srgbClr val="002060"/>
                        </a:solidFill>
                        <a:latin typeface="Cambria Math"/>
                        <a:ea typeface="Cambria Math"/>
                      </a:rPr>
                      <m:t>→ → </m:t>
                    </m:r>
                    <m:d>
                      <m:dPr>
                        <m:begChr m:val="["/>
                        <m:endChr m:val="]"/>
                        <m:ctrlPr>
                          <a:rPr lang="en-US" b="0" i="1" smtClean="0">
                            <a:solidFill>
                              <a:srgbClr val="002060"/>
                            </a:solidFill>
                            <a:latin typeface="Cambria Math"/>
                            <a:ea typeface="Cambria Math"/>
                          </a:rPr>
                        </m:ctrlPr>
                      </m:dPr>
                      <m:e>
                        <m:r>
                          <a:rPr lang="en-US" b="0" i="1" smtClean="0">
                            <a:solidFill>
                              <a:srgbClr val="002060"/>
                            </a:solidFill>
                            <a:latin typeface="Cambria Math"/>
                            <a:ea typeface="Cambria Math"/>
                          </a:rPr>
                          <m:t>𝑆𝑃𝐷</m:t>
                        </m:r>
                        <m:r>
                          <a:rPr lang="en-US" b="0" i="1" smtClean="0">
                            <a:solidFill>
                              <a:srgbClr val="002060"/>
                            </a:solidFill>
                            <a:latin typeface="Cambria Math"/>
                            <a:ea typeface="Cambria Math"/>
                          </a:rPr>
                          <m:t> </m:t>
                        </m:r>
                        <m:r>
                          <a:rPr lang="en-US" b="0" i="1" smtClean="0">
                            <a:solidFill>
                              <a:srgbClr val="002060"/>
                            </a:solidFill>
                            <a:latin typeface="Cambria Math"/>
                            <a:ea typeface="Cambria Math"/>
                          </a:rPr>
                          <m:t>𝑚𝑎𝑡𝑟𝑖𝑥</m:t>
                        </m:r>
                      </m:e>
                    </m:d>
                  </m:oMath>
                </a14:m>
                <a:r>
                  <a:rPr lang="en-US" dirty="0" smtClean="0">
                    <a:solidFill>
                      <a:srgbClr val="002060"/>
                    </a:solidFill>
                  </a:rPr>
                  <a:t> </a:t>
                </a:r>
              </a:p>
              <a:p>
                <a:pPr marL="0" indent="0" algn="just">
                  <a:buNone/>
                </a:pPr>
                <a:endParaRPr lang="en-US" sz="1600" dirty="0" smtClean="0">
                  <a:solidFill>
                    <a:srgbClr val="002060"/>
                  </a:solidFill>
                </a:endParaRPr>
              </a:p>
              <a:p>
                <a:pPr marL="0" indent="0" algn="just">
                  <a:buNone/>
                </a:pPr>
                <a:endParaRPr lang="en-US" sz="2400" dirty="0" smtClean="0">
                  <a:solidFill>
                    <a:srgbClr val="002060"/>
                  </a:solidFill>
                </a:endParaRPr>
              </a:p>
              <a:p>
                <a:pPr marL="0" indent="0" algn="just">
                  <a:buNone/>
                </a:pPr>
                <a:r>
                  <a:rPr lang="en-US" dirty="0" smtClean="0">
                    <a:solidFill>
                      <a:srgbClr val="002060"/>
                    </a:solidFill>
                  </a:rPr>
                  <a:t>We used two methods:</a:t>
                </a:r>
              </a:p>
              <a:p>
                <a:pPr algn="just"/>
                <a:r>
                  <a:rPr lang="en-US" dirty="0" smtClean="0">
                    <a:solidFill>
                      <a:srgbClr val="002060"/>
                    </a:solidFill>
                  </a:rPr>
                  <a:t>Covariance matrices</a:t>
                </a:r>
              </a:p>
              <a:p>
                <a:pPr algn="just"/>
                <a:r>
                  <a:rPr lang="en-US" dirty="0" smtClean="0">
                    <a:solidFill>
                      <a:srgbClr val="002060"/>
                    </a:solidFill>
                  </a:rPr>
                  <a:t>Kernel matrices</a:t>
                </a:r>
              </a:p>
              <a:p>
                <a:pPr marL="0" indent="0" algn="just">
                  <a:buNone/>
                </a:pPr>
                <a:endParaRPr lang="en-US" dirty="0" smtClean="0">
                  <a:solidFill>
                    <a:srgbClr val="00206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5029200"/>
              </a:xfrm>
              <a:blipFill rotWithShape="1">
                <a:blip r:embed="rId2"/>
                <a:stretch>
                  <a:fillRect l="-1852" t="-2545" r="-1852"/>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sp>
        <p:nvSpPr>
          <p:cNvPr id="6" name="TextBox 5"/>
          <p:cNvSpPr txBox="1"/>
          <p:nvPr/>
        </p:nvSpPr>
        <p:spPr>
          <a:xfrm>
            <a:off x="2286000" y="3886200"/>
            <a:ext cx="1600200" cy="369332"/>
          </a:xfrm>
          <a:prstGeom prst="rect">
            <a:avLst/>
          </a:prstGeom>
          <a:noFill/>
        </p:spPr>
        <p:txBody>
          <a:bodyPr wrap="square" rtlCol="1">
            <a:spAutoFit/>
          </a:bodyPr>
          <a:lstStyle/>
          <a:p>
            <a:r>
              <a:rPr lang="en-US" dirty="0">
                <a:solidFill>
                  <a:srgbClr val="002060"/>
                </a:solidFill>
              </a:rPr>
              <a:t>32 X 500</a:t>
            </a:r>
            <a:endParaRPr lang="he-IL" dirty="0">
              <a:solidFill>
                <a:srgbClr val="002060"/>
              </a:solidFill>
            </a:endParaRPr>
          </a:p>
        </p:txBody>
      </p:sp>
      <p:sp>
        <p:nvSpPr>
          <p:cNvPr id="7" name="TextBox 6"/>
          <p:cNvSpPr txBox="1"/>
          <p:nvPr/>
        </p:nvSpPr>
        <p:spPr>
          <a:xfrm>
            <a:off x="5072113" y="3886200"/>
            <a:ext cx="1600200" cy="369332"/>
          </a:xfrm>
          <a:prstGeom prst="rect">
            <a:avLst/>
          </a:prstGeom>
          <a:noFill/>
        </p:spPr>
        <p:txBody>
          <a:bodyPr wrap="square" rtlCol="1">
            <a:spAutoFit/>
          </a:bodyPr>
          <a:lstStyle/>
          <a:p>
            <a:r>
              <a:rPr lang="en-US" dirty="0">
                <a:solidFill>
                  <a:srgbClr val="002060"/>
                </a:solidFill>
              </a:rPr>
              <a:t>32 X 32</a:t>
            </a:r>
            <a:endParaRPr lang="he-IL" dirty="0">
              <a:solidFill>
                <a:srgbClr val="002060"/>
              </a:solidFill>
            </a:endParaRPr>
          </a:p>
        </p:txBody>
      </p:sp>
    </p:spTree>
    <p:extLst>
      <p:ext uri="{BB962C8B-B14F-4D97-AF65-F5344CB8AC3E}">
        <p14:creationId xmlns:p14="http://schemas.microsoft.com/office/powerpoint/2010/main" val="291719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Covariance Matrices</a:t>
            </a:r>
            <a:endParaRPr lang="he-IL" dirty="0">
              <a:solidFill>
                <a:srgbClr val="00206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4267200"/>
                <a:ext cx="8229600" cy="1952064"/>
              </a:xfrm>
            </p:spPr>
            <p:txBody>
              <a:bodyPr>
                <a:noAutofit/>
              </a:bodyPr>
              <a:lstStyle/>
              <a:p>
                <a:pPr marL="0" indent="0" algn="just">
                  <a:buNone/>
                </a:pPr>
                <a:r>
                  <a:rPr lang="en-US" sz="2400" dirty="0" smtClean="0">
                    <a:solidFill>
                      <a:srgbClr val="002060"/>
                    </a:solidFill>
                  </a:rPr>
                  <a:t>We chose to use the Gaussian kernel:</a:t>
                </a:r>
              </a:p>
              <a:p>
                <a:pPr marL="0" indent="0" algn="just">
                  <a:buNone/>
                </a:pPr>
                <a:r>
                  <a:rPr lang="en-US" sz="2400" dirty="0" smtClean="0">
                    <a:solidFill>
                      <a:srgbClr val="002060"/>
                    </a:solidFill>
                  </a:rPr>
                  <a:t>A kernel matrix for trial X is defined by:</a:t>
                </a:r>
              </a:p>
              <a:p>
                <a:pPr marL="0" indent="0" algn="just">
                  <a:buNone/>
                </a:pPr>
                <a:endParaRPr lang="en-US" sz="1400" dirty="0" smtClean="0">
                  <a:solidFill>
                    <a:srgbClr val="002060"/>
                  </a:solidFill>
                </a:endParaRPr>
              </a:p>
              <a:p>
                <a:pPr marL="0" indent="0" algn="ctr">
                  <a:buNone/>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a:rPr>
                        <m:t>𝐾</m:t>
                      </m:r>
                      <m:d>
                        <m:dPr>
                          <m:ctrlPr>
                            <a:rPr lang="en-US" sz="2400" b="0" i="1" smtClean="0">
                              <a:solidFill>
                                <a:srgbClr val="002060"/>
                              </a:solidFill>
                              <a:latin typeface="Cambria Math"/>
                            </a:rPr>
                          </m:ctrlPr>
                        </m:dPr>
                        <m:e>
                          <m:sSub>
                            <m:sSubPr>
                              <m:ctrlPr>
                                <a:rPr lang="en-US" sz="2400" b="0" i="1" smtClean="0">
                                  <a:solidFill>
                                    <a:srgbClr val="002060"/>
                                  </a:solidFill>
                                  <a:latin typeface="Cambria Math"/>
                                </a:rPr>
                              </m:ctrlPr>
                            </m:sSubPr>
                            <m:e>
                              <m:r>
                                <a:rPr lang="en-US" sz="2400" b="0" i="1" smtClean="0">
                                  <a:solidFill>
                                    <a:srgbClr val="002060"/>
                                  </a:solidFill>
                                  <a:latin typeface="Cambria Math"/>
                                </a:rPr>
                                <m:t>𝑥</m:t>
                              </m:r>
                            </m:e>
                            <m:sub>
                              <m:r>
                                <a:rPr lang="en-US" sz="2400" b="0" i="1" smtClean="0">
                                  <a:solidFill>
                                    <a:srgbClr val="002060"/>
                                  </a:solidFill>
                                  <a:latin typeface="Cambria Math"/>
                                </a:rPr>
                                <m:t>𝑖</m:t>
                              </m:r>
                            </m:sub>
                          </m:sSub>
                          <m:r>
                            <a:rPr lang="en-US" sz="2400" b="0" i="1" smtClean="0">
                              <a:solidFill>
                                <a:srgbClr val="002060"/>
                              </a:solidFill>
                              <a:latin typeface="Cambria Math"/>
                            </a:rPr>
                            <m:t>, </m:t>
                          </m:r>
                          <m:sSub>
                            <m:sSubPr>
                              <m:ctrlPr>
                                <a:rPr lang="en-US" sz="2400" b="0" i="1" smtClean="0">
                                  <a:solidFill>
                                    <a:srgbClr val="002060"/>
                                  </a:solidFill>
                                  <a:latin typeface="Cambria Math"/>
                                </a:rPr>
                              </m:ctrlPr>
                            </m:sSubPr>
                            <m:e>
                              <m:r>
                                <a:rPr lang="en-US" sz="2400" b="0" i="1" smtClean="0">
                                  <a:solidFill>
                                    <a:srgbClr val="002060"/>
                                  </a:solidFill>
                                  <a:latin typeface="Cambria Math"/>
                                </a:rPr>
                                <m:t>𝑥</m:t>
                              </m:r>
                            </m:e>
                            <m:sub>
                              <m:r>
                                <a:rPr lang="en-US" sz="2400" b="0" i="1" smtClean="0">
                                  <a:solidFill>
                                    <a:srgbClr val="002060"/>
                                  </a:solidFill>
                                  <a:latin typeface="Cambria Math"/>
                                </a:rPr>
                                <m:t>𝑗</m:t>
                              </m:r>
                            </m:sub>
                          </m:sSub>
                        </m:e>
                      </m:d>
                      <m:r>
                        <a:rPr lang="en-US" sz="2400" b="0" i="0" smtClean="0">
                          <a:solidFill>
                            <a:srgbClr val="002060"/>
                          </a:solidFill>
                          <a:latin typeface="Cambria Math"/>
                        </a:rPr>
                        <m:t>=</m:t>
                      </m:r>
                      <m:r>
                        <m:rPr>
                          <m:sty m:val="p"/>
                        </m:rPr>
                        <a:rPr lang="en-US" sz="2400" b="0" i="0" smtClean="0">
                          <a:solidFill>
                            <a:srgbClr val="002060"/>
                          </a:solidFill>
                          <a:latin typeface="Cambria Math"/>
                        </a:rPr>
                        <m:t>exp</m:t>
                      </m:r>
                      <m:r>
                        <a:rPr lang="en-US" sz="2400" b="0" i="0" smtClean="0">
                          <a:solidFill>
                            <a:srgbClr val="002060"/>
                          </a:solidFill>
                          <a:latin typeface="Cambria Math"/>
                        </a:rPr>
                        <m:t>(</m:t>
                      </m:r>
                      <m:f>
                        <m:fPr>
                          <m:ctrlPr>
                            <a:rPr lang="en-US" sz="2400" b="0" i="1" smtClean="0">
                              <a:solidFill>
                                <a:srgbClr val="002060"/>
                              </a:solidFill>
                              <a:latin typeface="Cambria Math"/>
                            </a:rPr>
                          </m:ctrlPr>
                        </m:fPr>
                        <m:num>
                          <m:r>
                            <a:rPr lang="en-US" sz="2400">
                              <a:solidFill>
                                <a:srgbClr val="002060"/>
                              </a:solidFill>
                              <a:latin typeface="Cambria Math"/>
                            </a:rPr>
                            <m:t>−</m:t>
                          </m:r>
                          <m:sSup>
                            <m:sSupPr>
                              <m:ctrlPr>
                                <a:rPr lang="en-US" sz="2400" i="1">
                                  <a:solidFill>
                                    <a:srgbClr val="002060"/>
                                  </a:solidFill>
                                  <a:latin typeface="Cambria Math"/>
                                </a:rPr>
                              </m:ctrlPr>
                            </m:sSupPr>
                            <m:e>
                              <m:d>
                                <m:dPr>
                                  <m:begChr m:val="‖"/>
                                  <m:endChr m:val="‖"/>
                                  <m:ctrlPr>
                                    <a:rPr lang="en-US" sz="2400" i="1">
                                      <a:solidFill>
                                        <a:srgbClr val="002060"/>
                                      </a:solidFill>
                                      <a:latin typeface="Cambria Math"/>
                                    </a:rPr>
                                  </m:ctrlPr>
                                </m:dPr>
                                <m:e>
                                  <m:sSub>
                                    <m:sSubPr>
                                      <m:ctrlPr>
                                        <a:rPr lang="en-US" sz="2400" i="1">
                                          <a:solidFill>
                                            <a:srgbClr val="002060"/>
                                          </a:solidFill>
                                          <a:latin typeface="Cambria Math"/>
                                        </a:rPr>
                                      </m:ctrlPr>
                                    </m:sSubPr>
                                    <m:e>
                                      <m:r>
                                        <a:rPr lang="en-US" sz="2400" i="1">
                                          <a:solidFill>
                                            <a:srgbClr val="002060"/>
                                          </a:solidFill>
                                          <a:latin typeface="Cambria Math"/>
                                        </a:rPr>
                                        <m:t>𝑥</m:t>
                                      </m:r>
                                    </m:e>
                                    <m:sub>
                                      <m:r>
                                        <a:rPr lang="en-US" sz="2400" i="1">
                                          <a:solidFill>
                                            <a:srgbClr val="002060"/>
                                          </a:solidFill>
                                          <a:latin typeface="Cambria Math"/>
                                        </a:rPr>
                                        <m:t>𝑖</m:t>
                                      </m:r>
                                    </m:sub>
                                  </m:sSub>
                                  <m:r>
                                    <a:rPr lang="en-US" sz="2400" i="1">
                                      <a:solidFill>
                                        <a:srgbClr val="002060"/>
                                      </a:solidFill>
                                      <a:latin typeface="Cambria Math"/>
                                    </a:rPr>
                                    <m:t>−</m:t>
                                  </m:r>
                                  <m:sSub>
                                    <m:sSubPr>
                                      <m:ctrlPr>
                                        <a:rPr lang="en-US" sz="2400" i="1">
                                          <a:solidFill>
                                            <a:srgbClr val="002060"/>
                                          </a:solidFill>
                                          <a:latin typeface="Cambria Math"/>
                                        </a:rPr>
                                      </m:ctrlPr>
                                    </m:sSubPr>
                                    <m:e>
                                      <m:r>
                                        <a:rPr lang="en-US" sz="2400" i="1">
                                          <a:solidFill>
                                            <a:srgbClr val="002060"/>
                                          </a:solidFill>
                                          <a:latin typeface="Cambria Math"/>
                                        </a:rPr>
                                        <m:t>𝑥</m:t>
                                      </m:r>
                                    </m:e>
                                    <m:sub>
                                      <m:r>
                                        <a:rPr lang="en-US" sz="2400" i="1">
                                          <a:solidFill>
                                            <a:srgbClr val="002060"/>
                                          </a:solidFill>
                                          <a:latin typeface="Cambria Math"/>
                                        </a:rPr>
                                        <m:t>𝑗</m:t>
                                      </m:r>
                                    </m:sub>
                                  </m:sSub>
                                </m:e>
                              </m:d>
                            </m:e>
                            <m:sup>
                              <m:r>
                                <a:rPr lang="en-US" sz="2400" i="1">
                                  <a:solidFill>
                                    <a:srgbClr val="002060"/>
                                  </a:solidFill>
                                  <a:latin typeface="Cambria Math"/>
                                </a:rPr>
                                <m:t>2</m:t>
                              </m:r>
                            </m:sup>
                          </m:sSup>
                        </m:num>
                        <m:den>
                          <m:r>
                            <a:rPr lang="en-US" sz="2400" b="0" i="1" smtClean="0">
                              <a:solidFill>
                                <a:srgbClr val="002060"/>
                              </a:solidFill>
                              <a:latin typeface="Cambria Math"/>
                              <a:ea typeface="Cambria Math"/>
                            </a:rPr>
                            <m:t>𝜀</m:t>
                          </m:r>
                        </m:den>
                      </m:f>
                      <m:r>
                        <a:rPr lang="en-US" sz="2400" b="0" i="1" smtClean="0">
                          <a:solidFill>
                            <a:srgbClr val="002060"/>
                          </a:solidFill>
                          <a:latin typeface="Cambria Math"/>
                        </a:rPr>
                        <m:t>)</m:t>
                      </m:r>
                    </m:oMath>
                  </m:oMathPara>
                </a14:m>
                <a:endParaRPr lang="en-US" sz="2400" dirty="0" smtClean="0">
                  <a:solidFill>
                    <a:srgbClr val="002060"/>
                  </a:solidFill>
                </a:endParaRPr>
              </a:p>
              <a:p>
                <a:pPr marL="0" indent="0" algn="just">
                  <a:buNone/>
                </a:pPr>
                <a:endParaRPr lang="en-US" sz="2400" dirty="0" smtClean="0">
                  <a:solidFill>
                    <a:srgbClr val="002060"/>
                  </a:solidFill>
                </a:endParaRPr>
              </a:p>
              <a:p>
                <a:pPr marL="0" indent="0" algn="ctr">
                  <a:buNone/>
                </a:pPr>
                <a:r>
                  <a:rPr lang="en-US" sz="2400" dirty="0" smtClean="0">
                    <a:solidFill>
                      <a:srgbClr val="002060"/>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4267200"/>
                <a:ext cx="8229600" cy="1952064"/>
              </a:xfrm>
              <a:blipFill rotWithShape="1">
                <a:blip r:embed="rId2"/>
                <a:stretch>
                  <a:fillRect l="-1185" t="-2500"/>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13</a:t>
            </a:fld>
            <a:endParaRPr lang="en-US" dirty="0"/>
          </a:p>
        </p:txBody>
      </p:sp>
      <p:sp>
        <p:nvSpPr>
          <p:cNvPr id="8" name="Title 1"/>
          <p:cNvSpPr txBox="1">
            <a:spLocks/>
          </p:cNvSpPr>
          <p:nvPr/>
        </p:nvSpPr>
        <p:spPr>
          <a:xfrm>
            <a:off x="381000" y="3124200"/>
            <a:ext cx="82296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2060"/>
                </a:solidFill>
              </a:rPr>
              <a:t>Kernel Matrices</a:t>
            </a:r>
            <a:endParaRPr lang="he-IL" dirty="0">
              <a:solidFill>
                <a:srgbClr val="002060"/>
              </a:solidFill>
            </a:endParaRPr>
          </a:p>
        </p:txBody>
      </p:sp>
      <mc:AlternateContent xmlns:mc="http://schemas.openxmlformats.org/markup-compatibility/2006" xmlns:a14="http://schemas.microsoft.com/office/drawing/2010/main">
        <mc:Choice Requires="a14">
          <p:sp>
            <p:nvSpPr>
              <p:cNvPr id="9" name="Content Placeholder 2"/>
              <p:cNvSpPr txBox="1">
                <a:spLocks/>
              </p:cNvSpPr>
              <p:nvPr/>
            </p:nvSpPr>
            <p:spPr>
              <a:xfrm>
                <a:off x="609600" y="1600200"/>
                <a:ext cx="8229600" cy="1676400"/>
              </a:xfrm>
              <a:prstGeom prst="rect">
                <a:avLst/>
              </a:prstGeom>
            </p:spPr>
            <p:txBody>
              <a:bodyPr vert="horz" lIns="91440" tIns="45720" rIns="91440" bIns="45720" rtlCol="1">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smtClean="0">
                    <a:solidFill>
                      <a:srgbClr val="002060"/>
                    </a:solidFill>
                  </a:rPr>
                  <a:t>Let X be a trial with 32 vectors at the same length. </a:t>
                </a:r>
              </a:p>
              <a:p>
                <a:pPr marL="0" indent="0" algn="just">
                  <a:buFont typeface="Arial" panose="020B0604020202020204" pitchFamily="34" charset="0"/>
                  <a:buNone/>
                </a:pPr>
                <a:r>
                  <a:rPr lang="en-US" sz="2400" dirty="0" err="1" smtClean="0">
                    <a:solidFill>
                      <a:srgbClr val="002060"/>
                    </a:solidFill>
                  </a:rPr>
                  <a:t>Cov</a:t>
                </a:r>
                <a:r>
                  <a:rPr lang="en-US" sz="2400" dirty="0" smtClean="0">
                    <a:solidFill>
                      <a:srgbClr val="002060"/>
                    </a:solidFill>
                  </a:rPr>
                  <a:t>(x) is defined by:</a:t>
                </a:r>
              </a:p>
              <a:p>
                <a:pPr marL="0" indent="0" algn="just">
                  <a:buFont typeface="Arial" panose="020B0604020202020204" pitchFamily="34" charset="0"/>
                  <a:buNone/>
                </a:pPr>
                <a:endParaRPr lang="en-US" sz="1100" dirty="0" smtClean="0">
                  <a:solidFill>
                    <a:srgbClr val="002060"/>
                  </a:solidFill>
                </a:endParaRPr>
              </a:p>
              <a:p>
                <a:pPr marL="0" indent="0" algn="ctr">
                  <a:buFont typeface="Arial" panose="020B0604020202020204" pitchFamily="34" charset="0"/>
                  <a:buNone/>
                </a:pPr>
                <a:r>
                  <a:rPr lang="en-US" sz="2400" dirty="0" smtClean="0">
                    <a:solidFill>
                      <a:srgbClr val="002060"/>
                    </a:solidFill>
                  </a:rPr>
                  <a:t> </a:t>
                </a:r>
                <a14:m>
                  <m:oMath xmlns:m="http://schemas.openxmlformats.org/officeDocument/2006/math">
                    <m:r>
                      <a:rPr lang="en-US" sz="2400" i="1" smtClean="0">
                        <a:solidFill>
                          <a:srgbClr val="002060"/>
                        </a:solidFill>
                        <a:latin typeface="Cambria Math"/>
                      </a:rPr>
                      <m:t>∑</m:t>
                    </m:r>
                    <m:r>
                      <a:rPr lang="en-US" sz="2400" smtClean="0">
                        <a:solidFill>
                          <a:srgbClr val="002060"/>
                        </a:solidFill>
                        <a:latin typeface="Cambria Math"/>
                      </a:rPr>
                      <m:t>=</m:t>
                    </m:r>
                    <m:r>
                      <a:rPr lang="en-US" sz="2400" i="1" smtClean="0">
                        <a:solidFill>
                          <a:srgbClr val="002060"/>
                        </a:solidFill>
                        <a:latin typeface="Cambria Math"/>
                      </a:rPr>
                      <m:t>𝐸</m:t>
                    </m:r>
                    <m:r>
                      <a:rPr lang="en-US" sz="2400" i="1" smtClean="0">
                        <a:solidFill>
                          <a:srgbClr val="002060"/>
                        </a:solidFill>
                        <a:latin typeface="Cambria Math"/>
                      </a:rPr>
                      <m:t>[</m:t>
                    </m:r>
                    <m:d>
                      <m:dPr>
                        <m:ctrlPr>
                          <a:rPr lang="en-US" sz="2400" i="1" smtClean="0">
                            <a:solidFill>
                              <a:srgbClr val="002060"/>
                            </a:solidFill>
                            <a:latin typeface="Cambria Math"/>
                          </a:rPr>
                        </m:ctrlPr>
                      </m:dPr>
                      <m:e>
                        <m:r>
                          <a:rPr lang="en-US" sz="2400" i="1" smtClean="0">
                            <a:solidFill>
                              <a:srgbClr val="002060"/>
                            </a:solidFill>
                            <a:latin typeface="Cambria Math"/>
                          </a:rPr>
                          <m:t>𝑋</m:t>
                        </m:r>
                        <m:r>
                          <a:rPr lang="en-US" sz="2400" i="1" smtClean="0">
                            <a:solidFill>
                              <a:srgbClr val="002060"/>
                            </a:solidFill>
                            <a:latin typeface="Cambria Math"/>
                          </a:rPr>
                          <m:t>−</m:t>
                        </m:r>
                        <m:r>
                          <a:rPr lang="en-US" sz="2400" i="1" smtClean="0">
                            <a:solidFill>
                              <a:srgbClr val="002060"/>
                            </a:solidFill>
                            <a:latin typeface="Cambria Math"/>
                          </a:rPr>
                          <m:t>𝐸𝑋</m:t>
                        </m:r>
                      </m:e>
                    </m:d>
                    <m:sSup>
                      <m:sSupPr>
                        <m:ctrlPr>
                          <a:rPr lang="en-US" sz="2400" i="1" smtClean="0">
                            <a:solidFill>
                              <a:srgbClr val="002060"/>
                            </a:solidFill>
                            <a:latin typeface="Cambria Math"/>
                          </a:rPr>
                        </m:ctrlPr>
                      </m:sSupPr>
                      <m:e>
                        <m:d>
                          <m:dPr>
                            <m:ctrlPr>
                              <a:rPr lang="en-US" sz="2400" i="1" smtClean="0">
                                <a:solidFill>
                                  <a:srgbClr val="002060"/>
                                </a:solidFill>
                                <a:latin typeface="Cambria Math"/>
                              </a:rPr>
                            </m:ctrlPr>
                          </m:dPr>
                          <m:e>
                            <m:r>
                              <a:rPr lang="en-US" sz="2400" i="1" smtClean="0">
                                <a:solidFill>
                                  <a:srgbClr val="002060"/>
                                </a:solidFill>
                                <a:latin typeface="Cambria Math"/>
                              </a:rPr>
                              <m:t>𝑋</m:t>
                            </m:r>
                            <m:r>
                              <a:rPr lang="en-US" sz="2400" i="1" smtClean="0">
                                <a:solidFill>
                                  <a:srgbClr val="002060"/>
                                </a:solidFill>
                                <a:latin typeface="Cambria Math"/>
                              </a:rPr>
                              <m:t>−</m:t>
                            </m:r>
                            <m:r>
                              <a:rPr lang="en-US" sz="2400" i="1" smtClean="0">
                                <a:solidFill>
                                  <a:srgbClr val="002060"/>
                                </a:solidFill>
                                <a:latin typeface="Cambria Math"/>
                              </a:rPr>
                              <m:t>𝐸𝑋</m:t>
                            </m:r>
                          </m:e>
                        </m:d>
                      </m:e>
                      <m:sup>
                        <m:r>
                          <a:rPr lang="en-US" sz="2400" i="1" smtClean="0">
                            <a:solidFill>
                              <a:srgbClr val="002060"/>
                            </a:solidFill>
                            <a:latin typeface="Cambria Math"/>
                          </a:rPr>
                          <m:t>𝑇</m:t>
                        </m:r>
                      </m:sup>
                    </m:sSup>
                    <m:r>
                      <a:rPr lang="en-US" sz="2400" i="1" smtClean="0">
                        <a:solidFill>
                          <a:srgbClr val="002060"/>
                        </a:solidFill>
                        <a:latin typeface="Cambria Math"/>
                      </a:rPr>
                      <m:t>]</m:t>
                    </m:r>
                  </m:oMath>
                </a14:m>
                <a:endParaRPr lang="en-US" sz="2400" dirty="0" smtClean="0">
                  <a:solidFill>
                    <a:srgbClr val="002060"/>
                  </a:solidFill>
                </a:endParaRPr>
              </a:p>
              <a:p>
                <a:pPr marL="0" indent="0" algn="just">
                  <a:buFont typeface="Arial" panose="020B0604020202020204" pitchFamily="34" charset="0"/>
                  <a:buNone/>
                </a:pPr>
                <a:endParaRPr lang="en-US" sz="2400" dirty="0" smtClean="0">
                  <a:solidFill>
                    <a:srgbClr val="002060"/>
                  </a:solidFill>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609600" y="1600200"/>
                <a:ext cx="8229600" cy="1676400"/>
              </a:xfrm>
              <a:prstGeom prst="rect">
                <a:avLst/>
              </a:prstGeom>
              <a:blipFill rotWithShape="1">
                <a:blip r:embed="rId3"/>
                <a:stretch>
                  <a:fillRect l="-1111" t="-2909"/>
                </a:stretch>
              </a:blipFill>
            </p:spPr>
            <p:txBody>
              <a:bodyPr/>
              <a:lstStyle/>
              <a:p>
                <a:r>
                  <a:rPr lang="he-IL">
                    <a:noFill/>
                  </a:rPr>
                  <a:t> </a:t>
                </a:r>
              </a:p>
            </p:txBody>
          </p:sp>
        </mc:Fallback>
      </mc:AlternateContent>
    </p:spTree>
    <p:extLst>
      <p:ext uri="{BB962C8B-B14F-4D97-AF65-F5344CB8AC3E}">
        <p14:creationId xmlns:p14="http://schemas.microsoft.com/office/powerpoint/2010/main" val="3724905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14</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Tree>
    <p:extLst>
      <p:ext uri="{BB962C8B-B14F-4D97-AF65-F5344CB8AC3E}">
        <p14:creationId xmlns:p14="http://schemas.microsoft.com/office/powerpoint/2010/main" val="20617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15</a:t>
            </a:fld>
            <a:endParaRPr lang="en-US"/>
          </a:p>
        </p:txBody>
      </p:sp>
      <p:sp>
        <p:nvSpPr>
          <p:cNvPr id="10" name="Title 1"/>
          <p:cNvSpPr>
            <a:spLocks noGrp="1"/>
          </p:cNvSpPr>
          <p:nvPr>
            <p:ph type="title"/>
          </p:nvPr>
        </p:nvSpPr>
        <p:spPr>
          <a:xfrm>
            <a:off x="457200" y="274638"/>
            <a:ext cx="8229600" cy="1143000"/>
          </a:xfrm>
        </p:spPr>
        <p:txBody>
          <a:bodyPr/>
          <a:lstStyle/>
          <a:p>
            <a:r>
              <a:rPr lang="en-US" dirty="0">
                <a:solidFill>
                  <a:srgbClr val="002060"/>
                </a:solidFill>
              </a:rPr>
              <a:t>Riemannian Geometry</a:t>
            </a:r>
            <a:endParaRPr lang="he-IL" dirty="0">
              <a:solidFill>
                <a:srgbClr val="002060"/>
              </a:solidFill>
            </a:endParaRPr>
          </a:p>
        </p:txBody>
      </p:sp>
      <p:sp>
        <p:nvSpPr>
          <p:cNvPr id="11" name="TextBox 10"/>
          <p:cNvSpPr txBox="1"/>
          <p:nvPr/>
        </p:nvSpPr>
        <p:spPr>
          <a:xfrm>
            <a:off x="548638" y="1371600"/>
            <a:ext cx="7985761" cy="5152180"/>
          </a:xfrm>
          <a:prstGeom prst="rect">
            <a:avLst/>
          </a:prstGeom>
          <a:noFill/>
        </p:spPr>
        <p:txBody>
          <a:bodyPr wrap="square" rtlCol="1">
            <a:spAutoFit/>
          </a:bodyPr>
          <a:lstStyle/>
          <a:p>
            <a:pPr algn="just">
              <a:spcBef>
                <a:spcPct val="20000"/>
              </a:spcBef>
            </a:pPr>
            <a:r>
              <a:rPr lang="en-US" dirty="0">
                <a:solidFill>
                  <a:srgbClr val="002060"/>
                </a:solidFill>
              </a:rPr>
              <a:t>The space of SPD matrices </a:t>
            </a:r>
            <a:r>
              <a:rPr lang="en-US" dirty="0" smtClean="0">
                <a:solidFill>
                  <a:srgbClr val="002060"/>
                </a:solidFill>
              </a:rPr>
              <a:t>p(n) is </a:t>
            </a:r>
            <a:r>
              <a:rPr lang="en-US" dirty="0">
                <a:solidFill>
                  <a:srgbClr val="002060"/>
                </a:solidFill>
              </a:rPr>
              <a:t>a differentiable </a:t>
            </a:r>
            <a:r>
              <a:rPr lang="en-US" dirty="0" smtClean="0">
                <a:solidFill>
                  <a:srgbClr val="002060"/>
                </a:solidFill>
              </a:rPr>
              <a:t>Riemannian Manifold </a:t>
            </a:r>
            <a:r>
              <a:rPr lang="el-GR" dirty="0" smtClean="0">
                <a:solidFill>
                  <a:srgbClr val="002060"/>
                </a:solidFill>
              </a:rPr>
              <a:t>ʍ</a:t>
            </a:r>
            <a:r>
              <a:rPr lang="en-US" dirty="0" smtClean="0">
                <a:solidFill>
                  <a:srgbClr val="002060"/>
                </a:solidFill>
              </a:rPr>
              <a:t>.</a:t>
            </a:r>
          </a:p>
          <a:p>
            <a:pPr algn="just">
              <a:spcBef>
                <a:spcPct val="20000"/>
              </a:spcBef>
            </a:pPr>
            <a:r>
              <a:rPr lang="en-US" dirty="0" smtClean="0">
                <a:solidFill>
                  <a:srgbClr val="002060"/>
                </a:solidFill>
              </a:rPr>
              <a:t>The Riemannian </a:t>
            </a:r>
            <a:r>
              <a:rPr lang="en-US" dirty="0">
                <a:solidFill>
                  <a:srgbClr val="002060"/>
                </a:solidFill>
              </a:rPr>
              <a:t>Geodesic </a:t>
            </a:r>
            <a:r>
              <a:rPr lang="en-US" dirty="0" smtClean="0">
                <a:solidFill>
                  <a:srgbClr val="002060"/>
                </a:solidFill>
              </a:rPr>
              <a:t>Distance is defined by:</a:t>
            </a:r>
          </a:p>
          <a:p>
            <a:pPr algn="just">
              <a:spcBef>
                <a:spcPct val="20000"/>
              </a:spcBef>
            </a:pPr>
            <a:endParaRPr lang="en-US" dirty="0" smtClean="0">
              <a:solidFill>
                <a:srgbClr val="002060"/>
              </a:solidFill>
            </a:endParaRPr>
          </a:p>
          <a:p>
            <a:pPr algn="just">
              <a:spcBef>
                <a:spcPct val="20000"/>
              </a:spcBef>
            </a:pPr>
            <a:endParaRPr lang="en-US" dirty="0" smtClean="0">
              <a:solidFill>
                <a:srgbClr val="002060"/>
              </a:solidFill>
            </a:endParaRPr>
          </a:p>
          <a:p>
            <a:pPr algn="just">
              <a:spcBef>
                <a:spcPct val="20000"/>
              </a:spcBef>
            </a:pPr>
            <a:endParaRPr lang="en-US" dirty="0">
              <a:solidFill>
                <a:srgbClr val="002060"/>
              </a:solidFill>
            </a:endParaRPr>
          </a:p>
          <a:p>
            <a:pPr algn="just">
              <a:spcBef>
                <a:spcPct val="20000"/>
              </a:spcBef>
            </a:pPr>
            <a:r>
              <a:rPr lang="en-US" dirty="0" smtClean="0">
                <a:solidFill>
                  <a:srgbClr val="002060"/>
                </a:solidFill>
              </a:rPr>
              <a:t>In order to use popular classification algorithms we first need to project our matrices into an Euclidean tangent space. </a:t>
            </a:r>
          </a:p>
          <a:p>
            <a:pPr algn="just">
              <a:spcBef>
                <a:spcPct val="20000"/>
              </a:spcBef>
            </a:pPr>
            <a:r>
              <a:rPr lang="en-US" dirty="0" smtClean="0">
                <a:solidFill>
                  <a:srgbClr val="002060"/>
                </a:solidFill>
              </a:rPr>
              <a:t>Then we will use the approximation:</a:t>
            </a:r>
          </a:p>
          <a:p>
            <a:pPr algn="just">
              <a:spcBef>
                <a:spcPct val="20000"/>
              </a:spcBef>
            </a:pPr>
            <a:endParaRPr lang="en-US" sz="2000" dirty="0" smtClean="0">
              <a:solidFill>
                <a:srgbClr val="002060"/>
              </a:solidFill>
            </a:endParaRPr>
          </a:p>
          <a:p>
            <a:pPr algn="just">
              <a:spcBef>
                <a:spcPct val="20000"/>
              </a:spcBef>
            </a:pPr>
            <a:endParaRPr lang="en-US" sz="2800" dirty="0" smtClean="0"/>
          </a:p>
          <a:p>
            <a:pPr algn="just">
              <a:spcBef>
                <a:spcPct val="20000"/>
              </a:spcBef>
            </a:pPr>
            <a:endParaRPr lang="he-IL" sz="2800" dirty="0"/>
          </a:p>
          <a:p>
            <a:pPr algn="just">
              <a:spcBef>
                <a:spcPct val="20000"/>
              </a:spcBef>
            </a:pPr>
            <a:endParaRPr lang="en-US" sz="2800" dirty="0" smtClean="0">
              <a:solidFill>
                <a:srgbClr val="002060"/>
              </a:solidFill>
            </a:endParaRPr>
          </a:p>
          <a:p>
            <a:pPr algn="just">
              <a:spcBef>
                <a:spcPct val="20000"/>
              </a:spcBef>
            </a:pPr>
            <a:endParaRPr lang="he-IL" sz="3200" dirty="0">
              <a:solidFill>
                <a:srgbClr val="002060"/>
              </a:solidFill>
            </a:endParaRPr>
          </a:p>
        </p:txBody>
      </p:sp>
      <p:pic>
        <p:nvPicPr>
          <p:cNvPr id="5123"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56993" y="2057400"/>
            <a:ext cx="5163671"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5" name="TextBox 44"/>
              <p:cNvSpPr txBox="1"/>
              <p:nvPr/>
            </p:nvSpPr>
            <p:spPr>
              <a:xfrm>
                <a:off x="1140311" y="6204025"/>
                <a:ext cx="2642795"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r>
                        <a:rPr lang="en-US" b="0" i="1" smtClean="0">
                          <a:latin typeface="Cambria Math"/>
                        </a:rPr>
                        <m:t>, </m:t>
                      </m:r>
                      <m:r>
                        <a:rPr lang="en-US" b="0" i="1" smtClean="0">
                          <a:latin typeface="Cambria Math"/>
                        </a:rPr>
                        <m:t>𝑆𝑃𝐷</m:t>
                      </m:r>
                      <m:r>
                        <a:rPr lang="en-US" b="0" i="1" smtClean="0">
                          <a:latin typeface="Cambria Math"/>
                        </a:rPr>
                        <m:t> </m:t>
                      </m:r>
                      <m:r>
                        <a:rPr lang="en-US" b="0" i="1" smtClean="0">
                          <a:latin typeface="Cambria Math"/>
                        </a:rPr>
                        <m:t>𝑚𝑎𝑡𝑟𝑖𝑥</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𝑡𝑟𝑖𝑎𝑙</m:t>
                      </m:r>
                      <m:r>
                        <a:rPr lang="en-US" b="0" i="1" smtClean="0">
                          <a:latin typeface="Cambria Math"/>
                        </a:rPr>
                        <m:t> </m:t>
                      </m:r>
                      <m:sSub>
                        <m:sSubPr>
                          <m:ctrlPr>
                            <a:rPr lang="en-US" b="0" i="1" smtClean="0">
                              <a:latin typeface="Cambria Math"/>
                            </a:rPr>
                          </m:ctrlPr>
                        </m:sSubPr>
                        <m:e>
                          <m:r>
                            <a:rPr lang="en-US" b="0" i="1" smtClean="0">
                              <a:latin typeface="Cambria Math"/>
                            </a:rPr>
                            <m:t>𝑋</m:t>
                          </m:r>
                        </m:e>
                        <m:sub>
                          <m:r>
                            <a:rPr lang="en-US" b="0" i="1" smtClean="0">
                              <a:latin typeface="Cambria Math"/>
                            </a:rPr>
                            <m:t>𝑖</m:t>
                          </m:r>
                        </m:sub>
                      </m:sSub>
                    </m:oMath>
                  </m:oMathPara>
                </a14:m>
                <a:endParaRPr lang="he-IL" dirty="0"/>
              </a:p>
            </p:txBody>
          </p:sp>
        </mc:Choice>
        <mc:Fallback xmlns="">
          <p:sp>
            <p:nvSpPr>
              <p:cNvPr id="45" name="TextBox 44"/>
              <p:cNvSpPr txBox="1">
                <a:spLocks noRot="1" noChangeAspect="1" noMove="1" noResize="1" noEditPoints="1" noAdjustHandles="1" noChangeArrowheads="1" noChangeShapeType="1" noTextEdit="1"/>
              </p:cNvSpPr>
              <p:nvPr/>
            </p:nvSpPr>
            <p:spPr>
              <a:xfrm>
                <a:off x="1140311" y="6204025"/>
                <a:ext cx="2642795" cy="369332"/>
              </a:xfrm>
              <a:prstGeom prst="rect">
                <a:avLst/>
              </a:prstGeom>
              <a:blipFill rotWithShape="1">
                <a:blip r:embed="rId4"/>
                <a:stretch>
                  <a:fillRect r="-2765" b="-15000"/>
                </a:stretch>
              </a:blipFill>
            </p:spPr>
            <p:txBody>
              <a:bodyPr/>
              <a:lstStyle/>
              <a:p>
                <a:r>
                  <a:rPr lang="he-IL">
                    <a:noFill/>
                  </a:rPr>
                  <a:t> </a:t>
                </a:r>
              </a:p>
            </p:txBody>
          </p:sp>
        </mc:Fallback>
      </mc:AlternateContent>
      <p:cxnSp>
        <p:nvCxnSpPr>
          <p:cNvPr id="60" name="מחבר חץ ישר 59"/>
          <p:cNvCxnSpPr/>
          <p:nvPr/>
        </p:nvCxnSpPr>
        <p:spPr>
          <a:xfrm flipV="1">
            <a:off x="3810000" y="5890709"/>
            <a:ext cx="606605" cy="4078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pic>
        <p:nvPicPr>
          <p:cNvPr id="5126" name="Picture 6"/>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743200" y="3990966"/>
            <a:ext cx="3111764" cy="504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4" name="קבוצה 63"/>
          <p:cNvGrpSpPr/>
          <p:nvPr/>
        </p:nvGrpSpPr>
        <p:grpSpPr>
          <a:xfrm>
            <a:off x="4012936" y="4632728"/>
            <a:ext cx="4267200" cy="2199204"/>
            <a:chOff x="4012936" y="4632728"/>
            <a:chExt cx="4267200" cy="2199204"/>
          </a:xfrm>
        </p:grpSpPr>
        <p:grpSp>
          <p:nvGrpSpPr>
            <p:cNvPr id="62" name="קבוצה 61"/>
            <p:cNvGrpSpPr/>
            <p:nvPr/>
          </p:nvGrpSpPr>
          <p:grpSpPr>
            <a:xfrm>
              <a:off x="4012936" y="4632728"/>
              <a:ext cx="4267200" cy="2199204"/>
              <a:chOff x="4012936" y="4632728"/>
              <a:chExt cx="4267200" cy="2199204"/>
            </a:xfrm>
          </p:grpSpPr>
          <p:grpSp>
            <p:nvGrpSpPr>
              <p:cNvPr id="12" name="קבוצה 11"/>
              <p:cNvGrpSpPr/>
              <p:nvPr/>
            </p:nvGrpSpPr>
            <p:grpSpPr>
              <a:xfrm>
                <a:off x="4012936" y="4632728"/>
                <a:ext cx="4267200" cy="2199204"/>
                <a:chOff x="4012936" y="4632728"/>
                <a:chExt cx="4267200" cy="2199204"/>
              </a:xfrm>
            </p:grpSpPr>
            <p:pic>
              <p:nvPicPr>
                <p:cNvPr id="50" name="Picture 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2936" y="463272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5" name="TextBox 64"/>
                    <p:cNvSpPr txBox="1"/>
                    <p:nvPr/>
                  </p:nvSpPr>
                  <p:spPr>
                    <a:xfrm>
                      <a:off x="4603486" y="548640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65" name="TextBox 64"/>
                    <p:cNvSpPr txBox="1">
                      <a:spLocks noRot="1" noChangeAspect="1" noMove="1" noResize="1" noEditPoints="1" noAdjustHandles="1" noChangeArrowheads="1" noChangeShapeType="1" noTextEdit="1"/>
                    </p:cNvSpPr>
                    <p:nvPr/>
                  </p:nvSpPr>
                  <p:spPr>
                    <a:xfrm>
                      <a:off x="4603486" y="5486400"/>
                      <a:ext cx="342900" cy="369332"/>
                    </a:xfrm>
                    <a:prstGeom prst="rect">
                      <a:avLst/>
                    </a:prstGeom>
                    <a:blipFill rotWithShape="1">
                      <a:blip r:embed="rId8"/>
                      <a:stretch>
                        <a:fillRect b="-1639"/>
                      </a:stretch>
                    </a:blipFill>
                  </p:spPr>
                  <p:txBody>
                    <a:bodyPr/>
                    <a:lstStyle/>
                    <a:p>
                      <a:r>
                        <a:rPr lang="he-IL">
                          <a:noFill/>
                        </a:rPr>
                        <a:t> </a:t>
                      </a:r>
                    </a:p>
                  </p:txBody>
                </p:sp>
              </mc:Fallback>
            </mc:AlternateContent>
          </p:grpSp>
          <p:sp>
            <p:nvSpPr>
              <p:cNvPr id="14" name="אליפסה 13"/>
              <p:cNvSpPr/>
              <p:nvPr/>
            </p:nvSpPr>
            <p:spPr>
              <a:xfrm>
                <a:off x="45624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 name="אליפסה 68"/>
              <p:cNvSpPr/>
              <p:nvPr/>
            </p:nvSpPr>
            <p:spPr>
              <a:xfrm>
                <a:off x="4267200" y="60960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 name="אליפסה 69"/>
              <p:cNvSpPr/>
              <p:nvPr/>
            </p:nvSpPr>
            <p:spPr>
              <a:xfrm>
                <a:off x="4495800" y="62394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 name="אליפסה 70"/>
              <p:cNvSpPr/>
              <p:nvPr/>
            </p:nvSpPr>
            <p:spPr>
              <a:xfrm>
                <a:off x="4486275" y="57912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2" name="אליפסה 71"/>
            <p:cNvSpPr/>
            <p:nvPr/>
          </p:nvSpPr>
          <p:spPr>
            <a:xfrm>
              <a:off x="7543800" y="57060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 name="אליפסה 72"/>
            <p:cNvSpPr/>
            <p:nvPr/>
          </p:nvSpPr>
          <p:spPr>
            <a:xfrm>
              <a:off x="78390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 name="אליפסה 73"/>
            <p:cNvSpPr/>
            <p:nvPr/>
          </p:nvSpPr>
          <p:spPr>
            <a:xfrm>
              <a:off x="76104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 name="אליפסה 74"/>
            <p:cNvSpPr/>
            <p:nvPr/>
          </p:nvSpPr>
          <p:spPr>
            <a:xfrm>
              <a:off x="7762875" y="57912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149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2" name="TextBox 4121"/>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sp>
        <p:nvSpPr>
          <p:cNvPr id="5" name="Slide Number Placeholder 4"/>
          <p:cNvSpPr>
            <a:spLocks noGrp="1"/>
          </p:cNvSpPr>
          <p:nvPr>
            <p:ph type="sldNum" sz="quarter" idx="12"/>
          </p:nvPr>
        </p:nvSpPr>
        <p:spPr/>
        <p:txBody>
          <a:bodyPr/>
          <a:lstStyle/>
          <a:p>
            <a:fld id="{B01D9778-10B4-40FB-B4E4-44FA89A86639}" type="slidenum">
              <a:rPr lang="en-US" smtClean="0"/>
              <a:pPr/>
              <a:t>16</a:t>
            </a:fld>
            <a:endParaRPr lang="en-US" dirty="0"/>
          </a:p>
        </p:txBody>
      </p:sp>
      <p:sp>
        <p:nvSpPr>
          <p:cNvPr id="9" name="Content Placeholder 2"/>
          <p:cNvSpPr txBox="1">
            <a:spLocks/>
          </p:cNvSpPr>
          <p:nvPr/>
        </p:nvSpPr>
        <p:spPr>
          <a:xfrm>
            <a:off x="609600" y="1554480"/>
            <a:ext cx="8229600" cy="4038600"/>
          </a:xfrm>
          <a:prstGeom prst="rect">
            <a:avLst/>
          </a:prstGeom>
        </p:spPr>
        <p:txBody>
          <a:bodyPr vert="horz" lIns="91440" tIns="45720" rIns="91440" bIns="45720" rtlCol="1">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endParaRPr lang="en-US" sz="2400" dirty="0" smtClean="0">
              <a:solidFill>
                <a:srgbClr val="002060"/>
              </a:solidFill>
            </a:endParaRPr>
          </a:p>
        </p:txBody>
      </p:sp>
      <mc:AlternateContent xmlns:mc="http://schemas.openxmlformats.org/markup-compatibility/2006" xmlns:a14="http://schemas.microsoft.com/office/drawing/2010/main">
        <mc:Choice Requires="a14">
          <p:sp>
            <p:nvSpPr>
              <p:cNvPr id="13" name="TextBox 12"/>
              <p:cNvSpPr txBox="1"/>
              <p:nvPr/>
            </p:nvSpPr>
            <p:spPr>
              <a:xfrm>
                <a:off x="1624405" y="6113866"/>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 </m:t>
                      </m:r>
                      <m:r>
                        <a:rPr lang="en-US" sz="1400" b="0" i="1" smtClean="0">
                          <a:latin typeface="Cambria Math"/>
                        </a:rPr>
                        <m:t>𝑆𝑃𝐷</m:t>
                      </m:r>
                      <m:r>
                        <a:rPr lang="en-US" sz="1400" b="0" i="1" smtClean="0">
                          <a:latin typeface="Cambria Math"/>
                        </a:rPr>
                        <m:t> </m:t>
                      </m:r>
                      <m:r>
                        <a:rPr lang="en-US" sz="1400" b="0" i="1" smtClean="0">
                          <a:latin typeface="Cambria Math"/>
                        </a:rPr>
                        <m:t>𝑚𝑎𝑡𝑟𝑖𝑥</m:t>
                      </m:r>
                      <m:r>
                        <a:rPr lang="en-US" sz="1400" b="0" i="1" smtClean="0">
                          <a:latin typeface="Cambria Math"/>
                        </a:rPr>
                        <m:t> </m:t>
                      </m:r>
                      <m:r>
                        <a:rPr lang="en-US" sz="1400" b="0" i="1" smtClean="0">
                          <a:latin typeface="Cambria Math"/>
                        </a:rPr>
                        <m:t>𝑜𝑓</m:t>
                      </m:r>
                      <m:r>
                        <a:rPr lang="en-US" sz="1400" b="0" i="1" smtClean="0">
                          <a:latin typeface="Cambria Math"/>
                        </a:rPr>
                        <m:t> </m:t>
                      </m:r>
                      <m:r>
                        <a:rPr lang="en-US" sz="1400" b="0" i="1" smtClean="0">
                          <a:latin typeface="Cambria Math"/>
                        </a:rPr>
                        <m:t>𝑡𝑟𝑖𝑎𝑙</m:t>
                      </m:r>
                      <m:r>
                        <a:rPr lang="en-US" sz="1400" b="0" i="1" smtClean="0">
                          <a:latin typeface="Cambria Math"/>
                        </a:rPr>
                        <m:t> </m:t>
                      </m:r>
                      <m:sSub>
                        <m:sSubPr>
                          <m:ctrlPr>
                            <a:rPr lang="en-US" sz="1400" b="0" i="1" smtClean="0">
                              <a:latin typeface="Cambria Math"/>
                            </a:rPr>
                          </m:ctrlPr>
                        </m:sSubPr>
                        <m:e>
                          <m:r>
                            <a:rPr lang="en-US" sz="1400" b="0" i="1" smtClean="0">
                              <a:latin typeface="Cambria Math"/>
                            </a:rPr>
                            <m:t>𝑋</m:t>
                          </m:r>
                        </m:e>
                        <m:sub>
                          <m:r>
                            <a:rPr lang="en-US" sz="1400" b="0" i="1" smtClean="0">
                              <a:latin typeface="Cambria Math"/>
                            </a:rPr>
                            <m:t>𝑖</m:t>
                          </m:r>
                        </m:sub>
                      </m:sSub>
                    </m:oMath>
                  </m:oMathPara>
                </a14:m>
                <a:endParaRPr lang="he-IL"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624405" y="6113866"/>
                <a:ext cx="2642795" cy="307777"/>
              </a:xfrm>
              <a:prstGeom prst="rect">
                <a:avLst/>
              </a:prstGeom>
              <a:blipFill rotWithShape="1">
                <a:blip r:embed="rId3"/>
                <a:stretch>
                  <a:fillRect b="-10000"/>
                </a:stretch>
              </a:blipFill>
            </p:spPr>
            <p:txBody>
              <a:bodyPr/>
              <a:lstStyle/>
              <a:p>
                <a:r>
                  <a:rPr lang="he-IL">
                    <a:noFill/>
                  </a:rPr>
                  <a:t> </a:t>
                </a:r>
              </a:p>
            </p:txBody>
          </p:sp>
        </mc:Fallback>
      </mc:AlternateContent>
      <p:cxnSp>
        <p:nvCxnSpPr>
          <p:cNvPr id="4112" name="מחבר חץ ישר 4111"/>
          <p:cNvCxnSpPr/>
          <p:nvPr/>
        </p:nvCxnSpPr>
        <p:spPr>
          <a:xfrm flipV="1">
            <a:off x="4012936" y="5890709"/>
            <a:ext cx="403669" cy="3532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21" name="TextBox 4120"/>
          <p:cNvSpPr txBox="1"/>
          <p:nvPr/>
        </p:nvSpPr>
        <p:spPr>
          <a:xfrm>
            <a:off x="2286000" y="2819400"/>
            <a:ext cx="152400" cy="369332"/>
          </a:xfrm>
          <a:prstGeom prst="rect">
            <a:avLst/>
          </a:prstGeom>
          <a:noFill/>
        </p:spPr>
        <p:txBody>
          <a:bodyPr wrap="square" rtlCol="1">
            <a:spAutoFit/>
          </a:bodyPr>
          <a:lstStyle/>
          <a:p>
            <a:endParaRPr lang="he-IL" dirty="0"/>
          </a:p>
        </p:txBody>
      </p:sp>
      <p:grpSp>
        <p:nvGrpSpPr>
          <p:cNvPr id="46" name="קבוצה 45"/>
          <p:cNvGrpSpPr/>
          <p:nvPr/>
        </p:nvGrpSpPr>
        <p:grpSpPr>
          <a:xfrm>
            <a:off x="4558815" y="4111823"/>
            <a:ext cx="3899385" cy="2822377"/>
            <a:chOff x="4558815" y="4111823"/>
            <a:chExt cx="3899385" cy="2822377"/>
          </a:xfrm>
        </p:grpSpPr>
        <mc:AlternateContent xmlns:mc="http://schemas.openxmlformats.org/markup-compatibility/2006" xmlns:a14="http://schemas.microsoft.com/office/drawing/2010/main">
          <mc:Choice Requires="a14">
            <p:sp>
              <p:nvSpPr>
                <p:cNvPr id="26" name="TextBox 25"/>
                <p:cNvSpPr txBox="1"/>
                <p:nvPr/>
              </p:nvSpPr>
              <p:spPr>
                <a:xfrm>
                  <a:off x="5819554" y="4111823"/>
                  <a:ext cx="2638646"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a:rPr>
                          <m:t>𝑃</m:t>
                        </m:r>
                        <m:r>
                          <a:rPr lang="en-US" sz="1400" b="0" i="1" smtClean="0">
                            <a:latin typeface="Cambria Math"/>
                          </a:rPr>
                          <m:t> , </m:t>
                        </m:r>
                        <m:r>
                          <a:rPr lang="en-US" sz="1400" b="0" i="1" smtClean="0">
                            <a:latin typeface="Cambria Math"/>
                          </a:rPr>
                          <m:t>𝑡</m:t>
                        </m:r>
                        <m:r>
                          <a:rPr lang="en-US" sz="1400" b="0" i="1" smtClean="0">
                            <a:latin typeface="Cambria Math"/>
                          </a:rPr>
                          <m:t>h</m:t>
                        </m:r>
                        <m:r>
                          <a:rPr lang="en-US" sz="1400" b="0" i="1" smtClean="0">
                            <a:latin typeface="Cambria Math"/>
                          </a:rPr>
                          <m:t>𝑒</m:t>
                        </m:r>
                        <m:r>
                          <a:rPr lang="en-US" sz="1400" b="0" i="1" smtClean="0">
                            <a:latin typeface="Cambria Math"/>
                          </a:rPr>
                          <m:t> </m:t>
                        </m:r>
                        <m:r>
                          <a:rPr lang="en-US" sz="1400" b="0" i="1" smtClean="0">
                            <a:latin typeface="Cambria Math"/>
                          </a:rPr>
                          <m:t>𝑟𝑖𝑒𝑚𝑎𝑛𝑛𝑖𝑎𝑛</m:t>
                        </m:r>
                        <m:r>
                          <a:rPr lang="en-US" sz="1400" b="0" i="1" smtClean="0">
                            <a:latin typeface="Cambria Math"/>
                          </a:rPr>
                          <m:t> </m:t>
                        </m:r>
                        <m:r>
                          <a:rPr lang="en-US" sz="1400" b="0" i="1" smtClean="0">
                            <a:latin typeface="Cambria Math"/>
                          </a:rPr>
                          <m:t>𝑚𝑒𝑎𝑛</m:t>
                        </m:r>
                        <m:r>
                          <a:rPr lang="en-US" sz="1400" b="0" i="1" smtClean="0">
                            <a:latin typeface="Cambria Math"/>
                          </a:rPr>
                          <m:t> </m:t>
                        </m:r>
                        <m:r>
                          <a:rPr lang="en-US" sz="1400" b="0" i="1" smtClean="0">
                            <a:latin typeface="Cambria Math"/>
                          </a:rPr>
                          <m:t>𝑜𝑓</m:t>
                        </m:r>
                        <m:r>
                          <a:rPr lang="en-US" sz="1400" b="0" i="1" smtClean="0">
                            <a:latin typeface="Cambria Math"/>
                          </a:rPr>
                          <m:t> {</m:t>
                        </m:r>
                        <m:sSub>
                          <m:sSubPr>
                            <m:ctrlPr>
                              <a:rPr lang="he-IL" sz="1400" i="1" dirty="0" smtClean="0">
                                <a:latin typeface="Cambria Math"/>
                              </a:rPr>
                            </m:ctrlPr>
                          </m:sSubPr>
                          <m:e>
                            <m:r>
                              <a:rPr lang="en-US" sz="1400" b="0" i="1" dirty="0" smtClean="0">
                                <a:latin typeface="Cambria Math"/>
                              </a:rPr>
                              <m:t>𝑃</m:t>
                            </m:r>
                          </m:e>
                          <m:sub>
                            <m:r>
                              <a:rPr lang="en-US" sz="1400" b="0" i="1" dirty="0" smtClean="0">
                                <a:latin typeface="Cambria Math"/>
                              </a:rPr>
                              <m:t>𝑖</m:t>
                            </m:r>
                          </m:sub>
                        </m:sSub>
                        <m:r>
                          <a:rPr lang="en-US" sz="1400" b="0" i="1" dirty="0" smtClean="0">
                            <a:latin typeface="Cambria Math"/>
                          </a:rPr>
                          <m:t>}</m:t>
                        </m:r>
                      </m:oMath>
                    </m:oMathPara>
                  </a14:m>
                  <a:endParaRPr lang="he-IL" sz="1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5819554" y="4111823"/>
                  <a:ext cx="2638646" cy="307777"/>
                </a:xfrm>
                <a:prstGeom prst="rect">
                  <a:avLst/>
                </a:prstGeom>
                <a:blipFill rotWithShape="1">
                  <a:blip r:embed="rId4"/>
                  <a:stretch>
                    <a:fillRect r="-1386" b="-10000"/>
                  </a:stretch>
                </a:blipFill>
              </p:spPr>
              <p:txBody>
                <a:bodyPr/>
                <a:lstStyle/>
                <a:p>
                  <a:r>
                    <a:rPr lang="he-IL">
                      <a:noFill/>
                    </a:rPr>
                    <a:t> </a:t>
                  </a:r>
                </a:p>
              </p:txBody>
            </p:sp>
          </mc:Fallback>
        </mc:AlternateContent>
        <p:cxnSp>
          <p:nvCxnSpPr>
            <p:cNvPr id="4118" name="מחבר חץ ישר 4117"/>
            <p:cNvCxnSpPr/>
            <p:nvPr/>
          </p:nvCxnSpPr>
          <p:spPr>
            <a:xfrm flipH="1">
              <a:off x="6249630" y="4381500"/>
              <a:ext cx="189885" cy="4191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4" name="קבוצה 33"/>
            <p:cNvGrpSpPr/>
            <p:nvPr/>
          </p:nvGrpSpPr>
          <p:grpSpPr>
            <a:xfrm>
              <a:off x="4558815" y="4888468"/>
              <a:ext cx="2883120" cy="2045732"/>
              <a:chOff x="4558815" y="4888468"/>
              <a:chExt cx="2883120" cy="2045732"/>
            </a:xfrm>
          </p:grpSpPr>
          <p:sp>
            <p:nvSpPr>
              <p:cNvPr id="15" name="אליפסה 14"/>
              <p:cNvSpPr/>
              <p:nvPr/>
            </p:nvSpPr>
            <p:spPr>
              <a:xfrm>
                <a:off x="6021030" y="4926932"/>
                <a:ext cx="2286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96" name="קשת 4095"/>
              <p:cNvSpPr/>
              <p:nvPr/>
            </p:nvSpPr>
            <p:spPr>
              <a:xfrm rot="10800000" flipV="1">
                <a:off x="4558815" y="5026691"/>
                <a:ext cx="2883120" cy="1907509"/>
              </a:xfrm>
              <a:prstGeom prst="arc">
                <a:avLst>
                  <a:gd name="adj1" fmla="val 16160250"/>
                  <a:gd name="adj2" fmla="val 2117710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68" name="TextBox 67"/>
                  <p:cNvSpPr txBox="1"/>
                  <p:nvPr/>
                </p:nvSpPr>
                <p:spPr>
                  <a:xfrm>
                    <a:off x="6249630" y="4888468"/>
                    <a:ext cx="485552"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𝑃</m:t>
                          </m:r>
                          <m:r>
                            <a:rPr lang="en-US" b="0" i="1" smtClean="0">
                              <a:latin typeface="Cambria Math"/>
                            </a:rPr>
                            <m:t> </m:t>
                          </m:r>
                        </m:oMath>
                      </m:oMathPara>
                    </a14:m>
                    <a:endParaRPr lang="he-IL" dirty="0"/>
                  </a:p>
                </p:txBody>
              </p:sp>
            </mc:Choice>
            <mc:Fallback xmlns="">
              <p:sp>
                <p:nvSpPr>
                  <p:cNvPr id="68" name="TextBox 67"/>
                  <p:cNvSpPr txBox="1">
                    <a:spLocks noRot="1" noChangeAspect="1" noMove="1" noResize="1" noEditPoints="1" noAdjustHandles="1" noChangeArrowheads="1" noChangeShapeType="1" noTextEdit="1"/>
                  </p:cNvSpPr>
                  <p:nvPr/>
                </p:nvSpPr>
                <p:spPr>
                  <a:xfrm>
                    <a:off x="6249630" y="4888468"/>
                    <a:ext cx="485552" cy="369332"/>
                  </a:xfrm>
                  <a:prstGeom prst="rect">
                    <a:avLst/>
                  </a:prstGeom>
                  <a:blipFill rotWithShape="1">
                    <a:blip r:embed="rId5"/>
                    <a:stretch>
                      <a:fillRect/>
                    </a:stretch>
                  </a:blipFill>
                </p:spPr>
                <p:txBody>
                  <a:bodyPr/>
                  <a:lstStyle/>
                  <a:p>
                    <a:r>
                      <a:rPr lang="he-IL">
                        <a:noFill/>
                      </a:rPr>
                      <a:t> </a:t>
                    </a:r>
                  </a:p>
                </p:txBody>
              </p:sp>
            </mc:Fallback>
          </mc:AlternateContent>
        </p:grpSp>
      </p:grpSp>
      <mc:AlternateContent xmlns:mc="http://schemas.openxmlformats.org/markup-compatibility/2006" xmlns:a14="http://schemas.microsoft.com/office/drawing/2010/main">
        <mc:Choice Requires="a14">
          <p:sp>
            <p:nvSpPr>
              <p:cNvPr id="69" name="TextBox 68"/>
              <p:cNvSpPr txBox="1"/>
              <p:nvPr/>
            </p:nvSpPr>
            <p:spPr>
              <a:xfrm>
                <a:off x="4603486" y="548640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69" name="TextBox 68"/>
              <p:cNvSpPr txBox="1">
                <a:spLocks noRot="1" noChangeAspect="1" noMove="1" noResize="1" noEditPoints="1" noAdjustHandles="1" noChangeArrowheads="1" noChangeShapeType="1" noTextEdit="1"/>
              </p:cNvSpPr>
              <p:nvPr/>
            </p:nvSpPr>
            <p:spPr>
              <a:xfrm>
                <a:off x="4603486" y="5486400"/>
                <a:ext cx="342900" cy="369332"/>
              </a:xfrm>
              <a:prstGeom prst="rect">
                <a:avLst/>
              </a:prstGeom>
              <a:blipFill rotWithShape="1">
                <a:blip r:embed="rId6"/>
                <a:stretch>
                  <a:fillRect b="-1639"/>
                </a:stretch>
              </a:blipFill>
            </p:spPr>
            <p:txBody>
              <a:bodyPr/>
              <a:lstStyle/>
              <a:p>
                <a:r>
                  <a:rPr lang="he-IL">
                    <a:noFill/>
                  </a:rPr>
                  <a:t> </a:t>
                </a:r>
              </a:p>
            </p:txBody>
          </p:sp>
        </mc:Fallback>
      </mc:AlternateContent>
      <p:grpSp>
        <p:nvGrpSpPr>
          <p:cNvPr id="35" name="קבוצה 34"/>
          <p:cNvGrpSpPr/>
          <p:nvPr/>
        </p:nvGrpSpPr>
        <p:grpSpPr>
          <a:xfrm>
            <a:off x="3581400" y="4648200"/>
            <a:ext cx="2439630" cy="1181706"/>
            <a:chOff x="3581400" y="4648200"/>
            <a:chExt cx="2439630" cy="1181706"/>
          </a:xfrm>
        </p:grpSpPr>
        <p:cxnSp>
          <p:nvCxnSpPr>
            <p:cNvPr id="4104" name="מחבר חץ ישר 4103"/>
            <p:cNvCxnSpPr/>
            <p:nvPr/>
          </p:nvCxnSpPr>
          <p:spPr>
            <a:xfrm flipV="1">
              <a:off x="4546335" y="5181600"/>
              <a:ext cx="24962" cy="648306"/>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06" name="מחבר חץ ישר 4105"/>
            <p:cNvCxnSpPr/>
            <p:nvPr/>
          </p:nvCxnSpPr>
          <p:spPr>
            <a:xfrm flipH="1">
              <a:off x="4571297" y="5014524"/>
              <a:ext cx="1449733" cy="167076"/>
            </a:xfrm>
            <a:prstGeom prst="straightConnector1">
              <a:avLst/>
            </a:prstGeom>
            <a:ln w="19050">
              <a:solidFill>
                <a:schemeClr val="accent4">
                  <a:lumMod val="60000"/>
                  <a:lumOff val="40000"/>
                </a:schemeClr>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4191000" y="4888468"/>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𝑆</m:t>
                            </m:r>
                          </m:e>
                          <m:sub>
                            <m:r>
                              <a:rPr lang="en-US" b="0" i="1" smtClean="0">
                                <a:latin typeface="Cambria Math"/>
                              </a:rPr>
                              <m:t>𝑖</m:t>
                            </m:r>
                          </m:sub>
                        </m:sSub>
                      </m:oMath>
                    </m:oMathPara>
                  </a14:m>
                  <a:endParaRPr lang="he-IL" dirty="0"/>
                </a:p>
              </p:txBody>
            </p:sp>
          </mc:Choice>
          <mc:Fallback xmlns="">
            <p:sp>
              <p:nvSpPr>
                <p:cNvPr id="71" name="TextBox 70"/>
                <p:cNvSpPr txBox="1">
                  <a:spLocks noRot="1" noChangeAspect="1" noMove="1" noResize="1" noEditPoints="1" noAdjustHandles="1" noChangeArrowheads="1" noChangeShapeType="1" noTextEdit="1"/>
                </p:cNvSpPr>
                <p:nvPr/>
              </p:nvSpPr>
              <p:spPr>
                <a:xfrm>
                  <a:off x="4191000" y="4888468"/>
                  <a:ext cx="342900" cy="369332"/>
                </a:xfrm>
                <a:prstGeom prst="rect">
                  <a:avLst/>
                </a:prstGeom>
                <a:blipFill rotWithShape="1">
                  <a:blip r:embed="rId7"/>
                  <a:stretch>
                    <a:fillRect b="-163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123" name="TextBox 4122"/>
                <p:cNvSpPr txBox="1"/>
                <p:nvPr/>
              </p:nvSpPr>
              <p:spPr>
                <a:xfrm>
                  <a:off x="4572001" y="4648200"/>
                  <a:ext cx="990599" cy="307777"/>
                </a:xfrm>
                <a:prstGeom prst="rect">
                  <a:avLst/>
                </a:prstGeom>
                <a:noFill/>
                <a:ln>
                  <a:solidFill>
                    <a:schemeClr val="accent4">
                      <a:lumMod val="60000"/>
                      <a:lumOff val="40000"/>
                    </a:schemeClr>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𝐿𝑜𝑔</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xmlns="">
            <p:sp>
              <p:nvSpPr>
                <p:cNvPr id="4123" name="TextBox 4122"/>
                <p:cNvSpPr txBox="1">
                  <a:spLocks noRot="1" noChangeAspect="1" noMove="1" noResize="1" noEditPoints="1" noAdjustHandles="1" noChangeArrowheads="1" noChangeShapeType="1" noTextEdit="1"/>
                </p:cNvSpPr>
                <p:nvPr/>
              </p:nvSpPr>
              <p:spPr>
                <a:xfrm>
                  <a:off x="4572001" y="4648200"/>
                  <a:ext cx="990599" cy="307777"/>
                </a:xfrm>
                <a:prstGeom prst="rect">
                  <a:avLst/>
                </a:prstGeom>
                <a:blipFill rotWithShape="1">
                  <a:blip r:embed="rId8"/>
                  <a:stretch>
                    <a:fillRect b="-5769"/>
                  </a:stretch>
                </a:blipFill>
                <a:ln>
                  <a:solidFill>
                    <a:schemeClr val="accent4">
                      <a:lumMod val="60000"/>
                      <a:lumOff val="40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3581400" y="5362998"/>
                  <a:ext cx="855004" cy="307777"/>
                </a:xfrm>
                <a:prstGeom prst="rect">
                  <a:avLst/>
                </a:prstGeom>
                <a:noFill/>
                <a:ln>
                  <a:solidFill>
                    <a:schemeClr val="accent1">
                      <a:lumMod val="75000"/>
                    </a:schemeClr>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𝐸𝑥𝑝</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𝑆</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xmlns="">
            <p:sp>
              <p:nvSpPr>
                <p:cNvPr id="73" name="TextBox 72"/>
                <p:cNvSpPr txBox="1">
                  <a:spLocks noRot="1" noChangeAspect="1" noMove="1" noResize="1" noEditPoints="1" noAdjustHandles="1" noChangeArrowheads="1" noChangeShapeType="1" noTextEdit="1"/>
                </p:cNvSpPr>
                <p:nvPr/>
              </p:nvSpPr>
              <p:spPr>
                <a:xfrm>
                  <a:off x="3581400" y="5362998"/>
                  <a:ext cx="855004" cy="307777"/>
                </a:xfrm>
                <a:prstGeom prst="rect">
                  <a:avLst/>
                </a:prstGeom>
                <a:blipFill rotWithShape="1">
                  <a:blip r:embed="rId9"/>
                  <a:stretch>
                    <a:fillRect b="-7692"/>
                  </a:stretch>
                </a:blipFill>
                <a:ln>
                  <a:solidFill>
                    <a:schemeClr val="accent1">
                      <a:lumMod val="75000"/>
                    </a:schemeClr>
                  </a:solid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78" name="Content Placeholder 2"/>
              <p:cNvSpPr>
                <a:spLocks noGrp="1"/>
              </p:cNvSpPr>
              <p:nvPr>
                <p:ph idx="1"/>
              </p:nvPr>
            </p:nvSpPr>
            <p:spPr>
              <a:xfrm>
                <a:off x="304800" y="688778"/>
                <a:ext cx="8707851" cy="2359222"/>
              </a:xfrm>
            </p:spPr>
            <p:txBody>
              <a:bodyPr>
                <a:noAutofit/>
              </a:bodyPr>
              <a:lstStyle/>
              <a:p>
                <a:pPr marL="0" indent="0" algn="just">
                  <a:buNone/>
                </a:pPr>
                <a:r>
                  <a:rPr lang="en-US" sz="1800" dirty="0" smtClean="0">
                    <a:solidFill>
                      <a:srgbClr val="002060"/>
                    </a:solidFill>
                  </a:rPr>
                  <a:t>For </a:t>
                </a:r>
                <a:r>
                  <a:rPr lang="en-US" sz="1800" dirty="0">
                    <a:solidFill>
                      <a:srgbClr val="002060"/>
                    </a:solidFill>
                  </a:rPr>
                  <a:t>each point P ∈ P(n), we can </a:t>
                </a:r>
                <a:r>
                  <a:rPr lang="en-US" sz="1800" dirty="0" smtClean="0">
                    <a:solidFill>
                      <a:srgbClr val="002060"/>
                    </a:solidFill>
                  </a:rPr>
                  <a:t>define </a:t>
                </a:r>
                <a:r>
                  <a:rPr lang="en-US" sz="1800" dirty="0">
                    <a:solidFill>
                      <a:srgbClr val="002060"/>
                    </a:solidFill>
                  </a:rPr>
                  <a:t>a tangent </a:t>
                </a:r>
                <a:r>
                  <a:rPr lang="en-US" sz="1800" dirty="0" smtClean="0">
                    <a:solidFill>
                      <a:srgbClr val="002060"/>
                    </a:solidFill>
                  </a:rPr>
                  <a:t>space composed </a:t>
                </a:r>
                <a:r>
                  <a:rPr lang="en-US" sz="1800" dirty="0">
                    <a:solidFill>
                      <a:srgbClr val="002060"/>
                    </a:solidFill>
                  </a:rPr>
                  <a:t>by the set of tangent vectors at </a:t>
                </a:r>
                <a:r>
                  <a:rPr lang="en-US" sz="1800" dirty="0" smtClean="0">
                    <a:solidFill>
                      <a:srgbClr val="002060"/>
                    </a:solidFill>
                  </a:rPr>
                  <a:t>P. Each trial (SPD matrix) </a:t>
                </a:r>
                <a:r>
                  <a:rPr lang="en-US" sz="1800" dirty="0">
                    <a:solidFill>
                      <a:srgbClr val="002060"/>
                    </a:solidFill>
                  </a:rPr>
                  <a:t>is then mapped into this tangent space, to yield the set of m = n(n + 1)/2 dimensional </a:t>
                </a:r>
                <a:r>
                  <a:rPr lang="en-US" sz="1800" dirty="0" smtClean="0">
                    <a:solidFill>
                      <a:srgbClr val="002060"/>
                    </a:solidFill>
                  </a:rPr>
                  <a:t>vectors:</a:t>
                </a:r>
                <a:endParaRPr lang="en-US" sz="1800" dirty="0">
                  <a:solidFill>
                    <a:srgbClr val="002060"/>
                  </a:solidFill>
                </a:endParaRP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r>
                  <a:rPr lang="en-US" sz="1800" dirty="0" smtClean="0">
                    <a:solidFill>
                      <a:srgbClr val="002060"/>
                    </a:solidFill>
                  </a:rPr>
                  <a:t>while  </a:t>
                </a:r>
                <a14:m>
                  <m:oMath xmlns:m="http://schemas.openxmlformats.org/officeDocument/2006/math">
                    <m:sSub>
                      <m:sSubPr>
                        <m:ctrlPr>
                          <a:rPr lang="he-IL" sz="1800" i="1">
                            <a:solidFill>
                              <a:srgbClr val="002060"/>
                            </a:solidFill>
                            <a:latin typeface="Cambria Math"/>
                          </a:rPr>
                        </m:ctrlPr>
                      </m:sSubPr>
                      <m:e>
                        <m:r>
                          <a:rPr lang="en-US" sz="1800">
                            <a:solidFill>
                              <a:srgbClr val="002060"/>
                            </a:solidFill>
                            <a:latin typeface="Cambria Math"/>
                          </a:rPr>
                          <m:t>𝐿𝑜𝑔</m:t>
                        </m:r>
                      </m:e>
                      <m:sub>
                        <m:r>
                          <a:rPr lang="en-US" sz="1800">
                            <a:solidFill>
                              <a:srgbClr val="002060"/>
                            </a:solidFill>
                            <a:latin typeface="Cambria Math"/>
                          </a:rPr>
                          <m:t>𝑃</m:t>
                        </m:r>
                      </m:sub>
                    </m:sSub>
                    <m:r>
                      <a:rPr lang="en-US" sz="1800">
                        <a:solidFill>
                          <a:srgbClr val="002060"/>
                        </a:solidFill>
                        <a:latin typeface="Cambria Math"/>
                      </a:rPr>
                      <m:t>(</m:t>
                    </m:r>
                    <m:sSub>
                      <m:sSubPr>
                        <m:ctrlPr>
                          <a:rPr lang="en-US" sz="1800" i="1">
                            <a:solidFill>
                              <a:srgbClr val="002060"/>
                            </a:solidFill>
                            <a:latin typeface="Cambria Math"/>
                          </a:rPr>
                        </m:ctrlPr>
                      </m:sSubPr>
                      <m:e>
                        <m:r>
                          <a:rPr lang="en-US" sz="1800">
                            <a:solidFill>
                              <a:srgbClr val="002060"/>
                            </a:solidFill>
                            <a:latin typeface="Cambria Math"/>
                          </a:rPr>
                          <m:t>𝑃</m:t>
                        </m:r>
                      </m:e>
                      <m:sub>
                        <m:r>
                          <a:rPr lang="en-US" sz="1800">
                            <a:solidFill>
                              <a:srgbClr val="002060"/>
                            </a:solidFill>
                            <a:latin typeface="Cambria Math"/>
                          </a:rPr>
                          <m:t>𝑖</m:t>
                        </m:r>
                      </m:sub>
                    </m:sSub>
                    <m:r>
                      <a:rPr lang="en-US" sz="1800">
                        <a:solidFill>
                          <a:srgbClr val="002060"/>
                        </a:solidFill>
                        <a:latin typeface="Cambria Math"/>
                      </a:rPr>
                      <m:t>)</m:t>
                    </m:r>
                  </m:oMath>
                </a14:m>
                <a:r>
                  <a:rPr lang="en-US" sz="1800" dirty="0">
                    <a:solidFill>
                      <a:srgbClr val="002060"/>
                    </a:solidFill>
                  </a:rPr>
                  <a:t> is defined by</a:t>
                </a:r>
                <a:r>
                  <a:rPr lang="en-US" sz="1800" dirty="0" smtClean="0">
                    <a:solidFill>
                      <a:srgbClr val="002060"/>
                    </a:solidFill>
                  </a:rPr>
                  <a:t>:</a:t>
                </a: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r>
                  <a:rPr lang="en-US" sz="1800" dirty="0">
                    <a:solidFill>
                      <a:srgbClr val="002060"/>
                    </a:solidFill>
                  </a:rPr>
                  <a:t>At the previous project, we used a tangent space located at the geometric mean of the whole set of trials</a:t>
                </a:r>
                <a:r>
                  <a:rPr lang="en-US" sz="2000" dirty="0">
                    <a:solidFill>
                      <a:srgbClr val="002060"/>
                    </a:solidFill>
                  </a:rPr>
                  <a:t>. </a:t>
                </a:r>
                <a:endParaRPr lang="en-US" sz="2000" dirty="0" smtClean="0">
                  <a:solidFill>
                    <a:srgbClr val="002060"/>
                  </a:solidFill>
                </a:endParaRPr>
              </a:p>
              <a:p>
                <a:pPr marL="0" indent="0" algn="just">
                  <a:buNone/>
                </a:pPr>
                <a:r>
                  <a:rPr lang="en-US" sz="1800" dirty="0" smtClean="0">
                    <a:solidFill>
                      <a:srgbClr val="002060"/>
                    </a:solidFill>
                  </a:rPr>
                  <a:t>Now </a:t>
                </a:r>
                <a:r>
                  <a:rPr lang="en-US" sz="1800" dirty="0">
                    <a:solidFill>
                      <a:srgbClr val="002060"/>
                    </a:solidFill>
                  </a:rPr>
                  <a:t>we will </a:t>
                </a:r>
                <a:r>
                  <a:rPr lang="en-US" sz="1800" dirty="0" smtClean="0">
                    <a:solidFill>
                      <a:srgbClr val="002060"/>
                    </a:solidFill>
                  </a:rPr>
                  <a:t>use a method called</a:t>
                </a: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p:txBody>
          </p:sp>
        </mc:Choice>
        <mc:Fallback xmlns="">
          <p:sp>
            <p:nvSpPr>
              <p:cNvPr id="78" name="Content Placeholder 2"/>
              <p:cNvSpPr>
                <a:spLocks noGrp="1" noRot="1" noChangeAspect="1" noMove="1" noResize="1" noEditPoints="1" noAdjustHandles="1" noChangeArrowheads="1" noChangeShapeType="1" noTextEdit="1"/>
              </p:cNvSpPr>
              <p:nvPr>
                <p:ph idx="1"/>
              </p:nvPr>
            </p:nvSpPr>
            <p:spPr>
              <a:xfrm>
                <a:off x="304800" y="688778"/>
                <a:ext cx="8707851" cy="2359222"/>
              </a:xfrm>
              <a:blipFill rotWithShape="1">
                <a:blip r:embed="rId10"/>
                <a:stretch>
                  <a:fillRect l="-560" t="-1809" r="-560" b="-53488"/>
                </a:stretch>
              </a:blipFill>
            </p:spPr>
            <p:txBody>
              <a:bodyPr/>
              <a:lstStyle/>
              <a:p>
                <a:r>
                  <a:rPr lang="he-IL">
                    <a:noFill/>
                  </a:rPr>
                  <a:t> </a:t>
                </a:r>
              </a:p>
            </p:txBody>
          </p:sp>
        </mc:Fallback>
      </mc:AlternateContent>
      <p:pic>
        <p:nvPicPr>
          <p:cNvPr id="80" name="Picture 4"/>
          <p:cNvPicPr>
            <a:picLocks noChangeAspect="1" noChangeArrowheads="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02087" y="1585762"/>
            <a:ext cx="3501052" cy="579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 name="Picture 5"/>
          <p:cNvPicPr>
            <a:picLocks noChangeAspect="1" noChangeArrowheads="1"/>
          </p:cNvPicPr>
          <p:nvPr/>
        </p:nvPicPr>
        <p:blipFill>
          <a:blip r:embed="rId13">
            <a:clrChange>
              <a:clrFrom>
                <a:srgbClr val="FFFFFF"/>
              </a:clrFrom>
              <a:clrTo>
                <a:srgbClr val="FFFFFF">
                  <a:alpha val="0"/>
                </a:srgbClr>
              </a:clrTo>
            </a:clrChange>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762615" y="2616302"/>
            <a:ext cx="3931679" cy="406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TextBox 47"/>
          <p:cNvSpPr txBox="1"/>
          <p:nvPr/>
        </p:nvSpPr>
        <p:spPr>
          <a:xfrm>
            <a:off x="3505200" y="3849469"/>
            <a:ext cx="1905000" cy="646331"/>
          </a:xfrm>
          <a:prstGeom prst="rect">
            <a:avLst/>
          </a:prstGeom>
          <a:solidFill>
            <a:schemeClr val="bg1"/>
          </a:solidFill>
        </p:spPr>
        <p:txBody>
          <a:bodyPr wrap="square" rtlCol="1">
            <a:spAutoFit/>
          </a:bodyPr>
          <a:lstStyle/>
          <a:p>
            <a:r>
              <a:rPr lang="en-US" dirty="0">
                <a:solidFill>
                  <a:srgbClr val="002060"/>
                </a:solidFill>
              </a:rPr>
              <a:t>Parallel </a:t>
            </a:r>
            <a:r>
              <a:rPr lang="en-US" dirty="0" smtClean="0">
                <a:solidFill>
                  <a:srgbClr val="002060"/>
                </a:solidFill>
              </a:rPr>
              <a:t>Transport</a:t>
            </a:r>
            <a:r>
              <a:rPr lang="en-US" dirty="0">
                <a:solidFill>
                  <a:srgbClr val="002060"/>
                </a:solidFill>
              </a:rPr>
              <a:t>.</a:t>
            </a:r>
            <a:endParaRPr lang="he-IL" dirty="0">
              <a:solidFill>
                <a:srgbClr val="002060"/>
              </a:solidFill>
            </a:endParaRPr>
          </a:p>
          <a:p>
            <a:endParaRPr lang="he-IL" dirty="0"/>
          </a:p>
        </p:txBody>
      </p:sp>
      <p:grpSp>
        <p:nvGrpSpPr>
          <p:cNvPr id="32" name="קבוצה 31"/>
          <p:cNvGrpSpPr/>
          <p:nvPr/>
        </p:nvGrpSpPr>
        <p:grpSpPr>
          <a:xfrm>
            <a:off x="3300472" y="4468392"/>
            <a:ext cx="5894102" cy="922167"/>
            <a:chOff x="325851" y="4782351"/>
            <a:chExt cx="5894102" cy="922167"/>
          </a:xfrm>
        </p:grpSpPr>
        <p:sp>
          <p:nvSpPr>
            <p:cNvPr id="7" name="מקבילית 6"/>
            <p:cNvSpPr/>
            <p:nvPr/>
          </p:nvSpPr>
          <p:spPr>
            <a:xfrm rot="190929">
              <a:off x="325851" y="4782351"/>
              <a:ext cx="5894102" cy="922167"/>
            </a:xfrm>
            <a:prstGeom prst="parallelogram">
              <a:avLst>
                <a:gd name="adj" fmla="val 177246"/>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5" name="TextBox 74"/>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cxnSp>
        <p:nvCxnSpPr>
          <p:cNvPr id="52" name="מחבר חץ ישר 51"/>
          <p:cNvCxnSpPr/>
          <p:nvPr/>
        </p:nvCxnSpPr>
        <p:spPr>
          <a:xfrm flipH="1">
            <a:off x="6249630" y="4381500"/>
            <a:ext cx="189884" cy="420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1" name="קבוצה 110"/>
          <p:cNvGrpSpPr/>
          <p:nvPr/>
        </p:nvGrpSpPr>
        <p:grpSpPr>
          <a:xfrm>
            <a:off x="4012936" y="4632728"/>
            <a:ext cx="4267200" cy="2199204"/>
            <a:chOff x="4012936" y="4632728"/>
            <a:chExt cx="4267200" cy="2199204"/>
          </a:xfrm>
        </p:grpSpPr>
        <p:grpSp>
          <p:nvGrpSpPr>
            <p:cNvPr id="112" name="קבוצה 111"/>
            <p:cNvGrpSpPr/>
            <p:nvPr/>
          </p:nvGrpSpPr>
          <p:grpSpPr>
            <a:xfrm>
              <a:off x="4012936" y="4632728"/>
              <a:ext cx="4267200" cy="2199204"/>
              <a:chOff x="4012936" y="4632728"/>
              <a:chExt cx="4267200" cy="2199204"/>
            </a:xfrm>
          </p:grpSpPr>
          <p:grpSp>
            <p:nvGrpSpPr>
              <p:cNvPr id="117" name="קבוצה 116"/>
              <p:cNvGrpSpPr/>
              <p:nvPr/>
            </p:nvGrpSpPr>
            <p:grpSpPr>
              <a:xfrm>
                <a:off x="4012936" y="4632728"/>
                <a:ext cx="4267200" cy="2199204"/>
                <a:chOff x="4012936" y="4632728"/>
                <a:chExt cx="4267200" cy="2199204"/>
              </a:xfrm>
            </p:grpSpPr>
            <p:pic>
              <p:nvPicPr>
                <p:cNvPr id="122" name="Picture 2" descr="Related imag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2936" y="463272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3" name="TextBox 122"/>
                    <p:cNvSpPr txBox="1"/>
                    <p:nvPr/>
                  </p:nvSpPr>
                  <p:spPr>
                    <a:xfrm>
                      <a:off x="4603486" y="548640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123" name="TextBox 122"/>
                    <p:cNvSpPr txBox="1">
                      <a:spLocks noRot="1" noChangeAspect="1" noMove="1" noResize="1" noEditPoints="1" noAdjustHandles="1" noChangeArrowheads="1" noChangeShapeType="1" noTextEdit="1"/>
                    </p:cNvSpPr>
                    <p:nvPr/>
                  </p:nvSpPr>
                  <p:spPr>
                    <a:xfrm>
                      <a:off x="4603486" y="5486400"/>
                      <a:ext cx="342900" cy="369332"/>
                    </a:xfrm>
                    <a:prstGeom prst="rect">
                      <a:avLst/>
                    </a:prstGeom>
                    <a:blipFill rotWithShape="1">
                      <a:blip r:embed="rId6"/>
                      <a:stretch>
                        <a:fillRect b="-1639"/>
                      </a:stretch>
                    </a:blipFill>
                  </p:spPr>
                  <p:txBody>
                    <a:bodyPr/>
                    <a:lstStyle/>
                    <a:p>
                      <a:r>
                        <a:rPr lang="he-IL">
                          <a:noFill/>
                        </a:rPr>
                        <a:t> </a:t>
                      </a:r>
                    </a:p>
                  </p:txBody>
                </p:sp>
              </mc:Fallback>
            </mc:AlternateContent>
          </p:grpSp>
          <p:sp>
            <p:nvSpPr>
              <p:cNvPr id="118" name="אליפסה 117"/>
              <p:cNvSpPr/>
              <p:nvPr/>
            </p:nvSpPr>
            <p:spPr>
              <a:xfrm>
                <a:off x="45624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9" name="אליפסה 118"/>
              <p:cNvSpPr/>
              <p:nvPr/>
            </p:nvSpPr>
            <p:spPr>
              <a:xfrm>
                <a:off x="4267200" y="60960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0" name="אליפסה 119"/>
              <p:cNvSpPr/>
              <p:nvPr/>
            </p:nvSpPr>
            <p:spPr>
              <a:xfrm>
                <a:off x="4495800" y="62394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1" name="אליפסה 120"/>
              <p:cNvSpPr/>
              <p:nvPr/>
            </p:nvSpPr>
            <p:spPr>
              <a:xfrm>
                <a:off x="4486275" y="57912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3" name="אליפסה 112"/>
            <p:cNvSpPr/>
            <p:nvPr/>
          </p:nvSpPr>
          <p:spPr>
            <a:xfrm>
              <a:off x="7543800" y="57060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4" name="אליפסה 113"/>
            <p:cNvSpPr/>
            <p:nvPr/>
          </p:nvSpPr>
          <p:spPr>
            <a:xfrm>
              <a:off x="78390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5" name="אליפסה 114"/>
            <p:cNvSpPr/>
            <p:nvPr/>
          </p:nvSpPr>
          <p:spPr>
            <a:xfrm>
              <a:off x="76104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6" name="אליפסה 115"/>
            <p:cNvSpPr/>
            <p:nvPr/>
          </p:nvSpPr>
          <p:spPr>
            <a:xfrm>
              <a:off x="7762875" y="57912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63745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0" nodeType="clickEffect">
                                  <p:stCondLst>
                                    <p:cond delay="0"/>
                                  </p:stCondLst>
                                  <p:childTnLst>
                                    <p:animScale>
                                      <p:cBhvr>
                                        <p:cTn id="26" dur="2000" fill="hold"/>
                                        <p:tgtEl>
                                          <p:spTgt spid="4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2060"/>
                </a:solidFill>
              </a:rPr>
              <a:t>Schild’s</a:t>
            </a:r>
            <a:r>
              <a:rPr lang="en-US" dirty="0" smtClean="0">
                <a:solidFill>
                  <a:srgbClr val="002060"/>
                </a:solidFill>
              </a:rPr>
              <a:t> Ladder (Parallel Transport)</a:t>
            </a:r>
            <a:endParaRPr lang="he-IL" dirty="0">
              <a:solidFill>
                <a:srgbClr val="002060"/>
              </a:solidFill>
            </a:endParaRPr>
          </a:p>
        </p:txBody>
      </p:sp>
      <p:sp>
        <p:nvSpPr>
          <p:cNvPr id="3" name="Content Placeholder 2"/>
          <p:cNvSpPr>
            <a:spLocks noGrp="1"/>
          </p:cNvSpPr>
          <p:nvPr>
            <p:ph idx="1"/>
          </p:nvPr>
        </p:nvSpPr>
        <p:spPr>
          <a:xfrm>
            <a:off x="381000" y="1363023"/>
            <a:ext cx="8433100" cy="2827977"/>
          </a:xfrm>
        </p:spPr>
        <p:txBody>
          <a:bodyPr>
            <a:normAutofit/>
          </a:bodyPr>
          <a:lstStyle/>
          <a:p>
            <a:pPr algn="just"/>
            <a:r>
              <a:rPr lang="en-US" sz="2000" dirty="0" smtClean="0">
                <a:solidFill>
                  <a:srgbClr val="002060"/>
                </a:solidFill>
              </a:rPr>
              <a:t>At this approach, first we </a:t>
            </a:r>
            <a:r>
              <a:rPr lang="en-US" sz="2000" dirty="0">
                <a:solidFill>
                  <a:srgbClr val="002060"/>
                </a:solidFill>
              </a:rPr>
              <a:t>w</a:t>
            </a:r>
            <a:r>
              <a:rPr lang="en-US" sz="2000" dirty="0" smtClean="0">
                <a:solidFill>
                  <a:srgbClr val="002060"/>
                </a:solidFill>
              </a:rPr>
              <a:t>ill calculate the Riemannian mean for each subject. </a:t>
            </a:r>
          </a:p>
          <a:p>
            <a:pPr marL="0" indent="0" algn="just">
              <a:buNone/>
            </a:pPr>
            <a:endParaRPr lang="en-US" sz="2200" dirty="0" smtClean="0">
              <a:solidFill>
                <a:srgbClr val="002060"/>
              </a:solidFill>
            </a:endParaRPr>
          </a:p>
          <a:p>
            <a:pPr marL="0" indent="0" algn="just">
              <a:buNone/>
            </a:pPr>
            <a:r>
              <a:rPr lang="en-US" dirty="0" smtClean="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4438426" y="5356584"/>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i="1">
                                  <a:latin typeface="Cambria Math"/>
                                </a:rPr>
                                <m:t>𝑖</m:t>
                              </m:r>
                            </m:sub>
                          </m:sSub>
                        </m:e>
                      </m:acc>
                    </m:oMath>
                  </m:oMathPara>
                </a14:m>
                <a:endParaRPr lang="he-IL" dirty="0"/>
              </a:p>
            </p:txBody>
          </p:sp>
        </mc:Choice>
        <mc:Fallback xmlns="">
          <p:sp>
            <p:nvSpPr>
              <p:cNvPr id="8" name="TextBox 7"/>
              <p:cNvSpPr txBox="1">
                <a:spLocks noRot="1" noChangeAspect="1" noMove="1" noResize="1" noEditPoints="1" noAdjustHandles="1" noChangeArrowheads="1" noChangeShapeType="1" noTextEdit="1"/>
              </p:cNvSpPr>
              <p:nvPr/>
            </p:nvSpPr>
            <p:spPr>
              <a:xfrm>
                <a:off x="4438426" y="5356584"/>
                <a:ext cx="342900" cy="369332"/>
              </a:xfrm>
              <a:prstGeom prst="rect">
                <a:avLst/>
              </a:prstGeom>
              <a:blipFill rotWithShape="1">
                <a:blip r:embed="rId2"/>
                <a:stretch>
                  <a:fillRect b="-3333"/>
                </a:stretch>
              </a:blipFill>
            </p:spPr>
            <p:txBody>
              <a:bodyPr/>
              <a:lstStyle/>
              <a:p>
                <a:r>
                  <a:rPr lang="he-IL">
                    <a:noFill/>
                  </a:rPr>
                  <a:t> </a:t>
                </a:r>
              </a:p>
            </p:txBody>
          </p:sp>
        </mc:Fallback>
      </mc:AlternateContent>
      <p:sp>
        <p:nvSpPr>
          <p:cNvPr id="18" name="TextBox 17"/>
          <p:cNvSpPr txBox="1"/>
          <p:nvPr/>
        </p:nvSpPr>
        <p:spPr>
          <a:xfrm>
            <a:off x="6248066" y="6166866"/>
            <a:ext cx="706753" cy="461665"/>
          </a:xfrm>
          <a:prstGeom prst="rect">
            <a:avLst/>
          </a:prstGeom>
          <a:noFill/>
        </p:spPr>
        <p:txBody>
          <a:bodyPr wrap="square" rtlCol="1">
            <a:spAutoFit/>
          </a:bodyPr>
          <a:lstStyle/>
          <a:p>
            <a:r>
              <a:rPr lang="en-US" sz="2400" dirty="0" smtClean="0"/>
              <a:t>ʍ</a:t>
            </a:r>
            <a:endParaRPr lang="he-IL" sz="2400" dirty="0"/>
          </a:p>
        </p:txBody>
      </p:sp>
      <mc:AlternateContent xmlns:mc="http://schemas.openxmlformats.org/markup-compatibility/2006" xmlns:a14="http://schemas.microsoft.com/office/drawing/2010/main">
        <mc:Choice Requires="a14">
          <p:sp>
            <p:nvSpPr>
              <p:cNvPr id="25" name="TextBox 24"/>
              <p:cNvSpPr txBox="1"/>
              <p:nvPr/>
            </p:nvSpPr>
            <p:spPr>
              <a:xfrm>
                <a:off x="7161512" y="5767235"/>
                <a:ext cx="342900" cy="39671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b="0" i="1" smtClean="0">
                                  <a:latin typeface="Cambria Math"/>
                                </a:rPr>
                                <m:t>𝑗</m:t>
                              </m:r>
                            </m:sub>
                          </m:sSub>
                        </m:e>
                      </m:acc>
                    </m:oMath>
                  </m:oMathPara>
                </a14:m>
                <a:endParaRPr lang="he-IL" dirty="0"/>
              </a:p>
            </p:txBody>
          </p:sp>
        </mc:Choice>
        <mc:Fallback xmlns="">
          <p:sp>
            <p:nvSpPr>
              <p:cNvPr id="25" name="TextBox 24"/>
              <p:cNvSpPr txBox="1">
                <a:spLocks noRot="1" noChangeAspect="1" noMove="1" noResize="1" noEditPoints="1" noAdjustHandles="1" noChangeArrowheads="1" noChangeShapeType="1" noTextEdit="1"/>
              </p:cNvSpPr>
              <p:nvPr/>
            </p:nvSpPr>
            <p:spPr>
              <a:xfrm>
                <a:off x="7161512" y="5767235"/>
                <a:ext cx="342900" cy="396712"/>
              </a:xfrm>
              <a:prstGeom prst="rect">
                <a:avLst/>
              </a:prstGeom>
              <a:blipFill rotWithShape="1">
                <a:blip r:embed="rId3"/>
                <a:stretch>
                  <a:fillRect r="-3571" b="-6154"/>
                </a:stretch>
              </a:blipFill>
            </p:spPr>
            <p:txBody>
              <a:bodyPr/>
              <a:lstStyle/>
              <a:p>
                <a:r>
                  <a:rPr lang="he-IL">
                    <a:noFill/>
                  </a:rPr>
                  <a:t> </a:t>
                </a:r>
              </a:p>
            </p:txBody>
          </p:sp>
        </mc:Fallback>
      </mc:AlternateContent>
      <p:sp>
        <p:nvSpPr>
          <p:cNvPr id="31" name="TextBox 30"/>
          <p:cNvSpPr txBox="1"/>
          <p:nvPr/>
        </p:nvSpPr>
        <p:spPr>
          <a:xfrm>
            <a:off x="389068" y="3420070"/>
            <a:ext cx="8458200" cy="923330"/>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After transferring all of the trials, we will project them on a tangent space located at our chosen </a:t>
            </a:r>
            <a:r>
              <a:rPr lang="en-US" sz="2000" dirty="0" smtClean="0">
                <a:solidFill>
                  <a:srgbClr val="002060"/>
                </a:solidFill>
              </a:rPr>
              <a:t>mean, just as in the standard method.</a:t>
            </a:r>
            <a:endParaRPr lang="en-US" sz="2000" dirty="0">
              <a:solidFill>
                <a:srgbClr val="002060"/>
              </a:solidFill>
            </a:endParaRPr>
          </a:p>
          <a:p>
            <a:endParaRPr lang="he-IL" dirty="0"/>
          </a:p>
        </p:txBody>
      </p:sp>
      <p:sp>
        <p:nvSpPr>
          <p:cNvPr id="32" name="TextBox 31"/>
          <p:cNvSpPr txBox="1"/>
          <p:nvPr/>
        </p:nvSpPr>
        <p:spPr>
          <a:xfrm>
            <a:off x="381000" y="2457271"/>
            <a:ext cx="8458200" cy="1200329"/>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Then, using parallel transport, we will locate all SPD matrices (which present our trials) around our chosen mean, in a way that will preserve the original structure, by using Riemannian matric properties.</a:t>
            </a:r>
          </a:p>
          <a:p>
            <a:endParaRPr lang="he-IL" dirty="0"/>
          </a:p>
        </p:txBody>
      </p:sp>
      <p:pic>
        <p:nvPicPr>
          <p:cNvPr id="128"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936" y="4632728"/>
            <a:ext cx="4267200" cy="2199204"/>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קבוצה 131"/>
          <p:cNvGrpSpPr/>
          <p:nvPr/>
        </p:nvGrpSpPr>
        <p:grpSpPr>
          <a:xfrm>
            <a:off x="4267200" y="5791200"/>
            <a:ext cx="381000" cy="533400"/>
            <a:chOff x="3352800" y="5791200"/>
            <a:chExt cx="381000" cy="533400"/>
          </a:xfrm>
        </p:grpSpPr>
        <p:sp>
          <p:nvSpPr>
            <p:cNvPr id="124" name="אליפסה 123"/>
            <p:cNvSpPr/>
            <p:nvPr/>
          </p:nvSpPr>
          <p:spPr>
            <a:xfrm>
              <a:off x="3648075" y="6010897"/>
              <a:ext cx="85725" cy="8510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אליפסה 124"/>
            <p:cNvSpPr/>
            <p:nvPr/>
          </p:nvSpPr>
          <p:spPr>
            <a:xfrm>
              <a:off x="3352800" y="6096000"/>
              <a:ext cx="85725" cy="8510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אליפסה 125"/>
            <p:cNvSpPr/>
            <p:nvPr/>
          </p:nvSpPr>
          <p:spPr>
            <a:xfrm>
              <a:off x="3581400" y="6239497"/>
              <a:ext cx="85725" cy="8510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אליפסה 126"/>
            <p:cNvSpPr/>
            <p:nvPr/>
          </p:nvSpPr>
          <p:spPr>
            <a:xfrm>
              <a:off x="3571875" y="5791200"/>
              <a:ext cx="85725" cy="8510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33" name="קבוצה 132"/>
          <p:cNvGrpSpPr/>
          <p:nvPr/>
        </p:nvGrpSpPr>
        <p:grpSpPr>
          <a:xfrm>
            <a:off x="7543800" y="5706097"/>
            <a:ext cx="381000" cy="389903"/>
            <a:chOff x="7543800" y="5706097"/>
            <a:chExt cx="381000" cy="389903"/>
          </a:xfrm>
          <a:solidFill>
            <a:srgbClr val="FF66FF"/>
          </a:solidFill>
        </p:grpSpPr>
        <p:sp>
          <p:nvSpPr>
            <p:cNvPr id="119" name="אליפסה 118"/>
            <p:cNvSpPr/>
            <p:nvPr/>
          </p:nvSpPr>
          <p:spPr>
            <a:xfrm>
              <a:off x="7543800" y="5706097"/>
              <a:ext cx="85725" cy="8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0" name="אליפסה 119"/>
            <p:cNvSpPr/>
            <p:nvPr/>
          </p:nvSpPr>
          <p:spPr>
            <a:xfrm>
              <a:off x="7839075" y="6010897"/>
              <a:ext cx="85725" cy="8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1" name="אליפסה 120"/>
            <p:cNvSpPr/>
            <p:nvPr/>
          </p:nvSpPr>
          <p:spPr>
            <a:xfrm>
              <a:off x="7610475" y="6010897"/>
              <a:ext cx="85725" cy="8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אליפסה 121"/>
            <p:cNvSpPr/>
            <p:nvPr/>
          </p:nvSpPr>
          <p:spPr>
            <a:xfrm>
              <a:off x="7762875" y="5791200"/>
              <a:ext cx="85725" cy="8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4" name="אליפסה 133"/>
          <p:cNvSpPr/>
          <p:nvPr/>
        </p:nvSpPr>
        <p:spPr>
          <a:xfrm>
            <a:off x="4438426" y="6053448"/>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אליפסה 134"/>
          <p:cNvSpPr/>
          <p:nvPr/>
        </p:nvSpPr>
        <p:spPr>
          <a:xfrm>
            <a:off x="7648351" y="5867400"/>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36" name="TextBox 135"/>
              <p:cNvSpPr txBox="1"/>
              <p:nvPr/>
            </p:nvSpPr>
            <p:spPr>
              <a:xfrm>
                <a:off x="1295400" y="6181103"/>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sz="1400" i="1" smtClean="0">
                              <a:latin typeface="Cambria Math"/>
                            </a:rPr>
                          </m:ctrlPr>
                        </m:accPr>
                        <m:e>
                          <m:sSub>
                            <m:sSubPr>
                              <m:ctrlPr>
                                <a:rPr lang="he-IL" sz="1400" i="1">
                                  <a:latin typeface="Cambria Math"/>
                                </a:rPr>
                              </m:ctrlPr>
                            </m:sSubPr>
                            <m:e>
                              <m:r>
                                <a:rPr lang="en-US" sz="1400" i="1">
                                  <a:latin typeface="Cambria Math"/>
                                </a:rPr>
                                <m:t>𝑃</m:t>
                              </m:r>
                            </m:e>
                            <m:sub>
                              <m:r>
                                <a:rPr lang="en-US" sz="1400" i="1">
                                  <a:latin typeface="Cambria Math"/>
                                </a:rPr>
                                <m:t>𝑖</m:t>
                              </m:r>
                            </m:sub>
                          </m:sSub>
                        </m:e>
                      </m:acc>
                      <m:r>
                        <a:rPr lang="en-US" sz="1400" i="1">
                          <a:latin typeface="Cambria Math"/>
                        </a:rPr>
                        <m:t>,</m:t>
                      </m:r>
                      <m:r>
                        <a:rPr lang="en-US" sz="1400" i="1">
                          <a:latin typeface="Cambria Math"/>
                        </a:rPr>
                        <m:t>𝑅𝑖𝑒𝑚𝑎𝑛𝑛𝑖𝑎𝑛</m:t>
                      </m:r>
                      <m:r>
                        <a:rPr lang="en-US" sz="1400" i="1">
                          <a:latin typeface="Cambria Math"/>
                        </a:rPr>
                        <m:t> </m:t>
                      </m:r>
                      <m:r>
                        <a:rPr lang="en-US" sz="1400" i="1">
                          <a:latin typeface="Cambria Math"/>
                        </a:rPr>
                        <m:t>𝑚𝑒𝑎𝑛</m:t>
                      </m:r>
                      <m:r>
                        <a:rPr lang="en-US" sz="1400" b="0" i="1" smtClean="0">
                          <a:latin typeface="Cambria Math"/>
                        </a:rPr>
                        <m:t> </m:t>
                      </m:r>
                      <m:r>
                        <a:rPr lang="en-US" sz="1400" i="1">
                          <a:latin typeface="Cambria Math"/>
                        </a:rPr>
                        <m:t>𝑜𝑓</m:t>
                      </m:r>
                      <m:r>
                        <a:rPr lang="en-US" sz="1400" i="1">
                          <a:latin typeface="Cambria Math"/>
                        </a:rPr>
                        <m:t> </m:t>
                      </m:r>
                      <m:r>
                        <a:rPr lang="en-US" sz="1400" b="0" i="1" smtClean="0">
                          <a:latin typeface="Cambria Math"/>
                        </a:rPr>
                        <m:t>𝑠𝑢𝑏𝑗𝑒𝑐𝑡</m:t>
                      </m:r>
                      <m:r>
                        <a:rPr lang="en-US" sz="1400" b="0" i="1" smtClean="0">
                          <a:latin typeface="Cambria Math"/>
                        </a:rPr>
                        <m:t> </m:t>
                      </m:r>
                      <m:r>
                        <a:rPr lang="en-US" sz="1400" b="0" i="1" smtClean="0">
                          <a:latin typeface="Cambria Math"/>
                        </a:rPr>
                        <m:t>𝑖</m:t>
                      </m:r>
                    </m:oMath>
                  </m:oMathPara>
                </a14:m>
                <a:endParaRPr lang="he-IL" sz="14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1295400" y="6181103"/>
                <a:ext cx="2642795" cy="307777"/>
              </a:xfrm>
              <a:prstGeom prst="rect">
                <a:avLst/>
              </a:prstGeom>
              <a:blipFill rotWithShape="1">
                <a:blip r:embed="rId5"/>
                <a:stretch>
                  <a:fillRect r="-5081" b="-10000"/>
                </a:stretch>
              </a:blipFill>
            </p:spPr>
            <p:txBody>
              <a:bodyPr/>
              <a:lstStyle/>
              <a:p>
                <a:r>
                  <a:rPr lang="he-IL">
                    <a:noFill/>
                  </a:rPr>
                  <a:t> </a:t>
                </a:r>
              </a:p>
            </p:txBody>
          </p:sp>
        </mc:Fallback>
      </mc:AlternateContent>
      <p:cxnSp>
        <p:nvCxnSpPr>
          <p:cNvPr id="138" name="מחבר חץ ישר 137"/>
          <p:cNvCxnSpPr/>
          <p:nvPr/>
        </p:nvCxnSpPr>
        <p:spPr>
          <a:xfrm flipV="1">
            <a:off x="4114800" y="6181103"/>
            <a:ext cx="323626" cy="1009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9" name="אליפסה 138"/>
          <p:cNvSpPr/>
          <p:nvPr/>
        </p:nvSpPr>
        <p:spPr>
          <a:xfrm>
            <a:off x="4447951" y="6044545"/>
            <a:ext cx="124049" cy="127655"/>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0" name="אליפסה 139"/>
          <p:cNvSpPr/>
          <p:nvPr/>
        </p:nvSpPr>
        <p:spPr>
          <a:xfrm>
            <a:off x="7648351" y="5867400"/>
            <a:ext cx="124049" cy="127655"/>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1" name="אליפסה 140"/>
          <p:cNvSpPr/>
          <p:nvPr/>
        </p:nvSpPr>
        <p:spPr>
          <a:xfrm>
            <a:off x="6019800" y="5105400"/>
            <a:ext cx="126736"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42" name="קבוצה 141"/>
          <p:cNvGrpSpPr/>
          <p:nvPr/>
        </p:nvGrpSpPr>
        <p:grpSpPr>
          <a:xfrm>
            <a:off x="3352800" y="4674408"/>
            <a:ext cx="5715000" cy="735792"/>
            <a:chOff x="325851" y="4782351"/>
            <a:chExt cx="5894102" cy="922167"/>
          </a:xfrm>
        </p:grpSpPr>
        <p:sp>
          <p:nvSpPr>
            <p:cNvPr id="143" name="מקבילית 142"/>
            <p:cNvSpPr/>
            <p:nvPr/>
          </p:nvSpPr>
          <p:spPr>
            <a:xfrm rot="190929">
              <a:off x="325851" y="4782351"/>
              <a:ext cx="5894102" cy="922167"/>
            </a:xfrm>
            <a:prstGeom prst="parallelogram">
              <a:avLst>
                <a:gd name="adj" fmla="val 177246"/>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44" name="TextBox 143"/>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144" name="TextBox 143"/>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6"/>
                  <a:stretch>
                    <a:fillRect r="-12727" b="-24490"/>
                  </a:stretch>
                </a:blipFill>
              </p:spPr>
              <p:txBody>
                <a:bodyPr/>
                <a:lstStyle/>
                <a:p>
                  <a:r>
                    <a:rPr lang="he-IL">
                      <a:noFill/>
                    </a:rPr>
                    <a:t> </a:t>
                  </a:r>
                </a:p>
              </p:txBody>
            </p:sp>
          </mc:Fallback>
        </mc:AlternateContent>
      </p:grpSp>
      <p:sp>
        <p:nvSpPr>
          <p:cNvPr id="145" name="TextBox 144"/>
          <p:cNvSpPr txBox="1"/>
          <p:nvPr/>
        </p:nvSpPr>
        <p:spPr>
          <a:xfrm>
            <a:off x="381000" y="2066092"/>
            <a:ext cx="9144000" cy="677108"/>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smtClean="0">
                <a:solidFill>
                  <a:srgbClr val="002060"/>
                </a:solidFill>
              </a:rPr>
              <a:t>Then we calculate regular mean over all Riemannian means.</a:t>
            </a:r>
            <a:endParaRPr lang="en-US" sz="2000" dirty="0">
              <a:solidFill>
                <a:srgbClr val="002060"/>
              </a:solidFill>
            </a:endParaRPr>
          </a:p>
          <a:p>
            <a:endParaRPr lang="he-IL" dirty="0"/>
          </a:p>
        </p:txBody>
      </p:sp>
    </p:spTree>
    <p:extLst>
      <p:ext uri="{BB962C8B-B14F-4D97-AF65-F5344CB8AC3E}">
        <p14:creationId xmlns:p14="http://schemas.microsoft.com/office/powerpoint/2010/main" val="3723896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8.33333E-7 -2.60005E-6 C 0.00764 -0.0074 0.01736 -0.01758 0.02708 -0.02035 C 0.03316 -0.02521 0.02969 -0.02174 0.03628 -0.03261 C 0.03871 -0.03678 0.04392 -0.0377 0.04635 -0.0421 C 0.04861 -0.04603 0.05278 -0.05413 0.05555 -0.05551 C 0.06076 -0.05875 0.06771 -0.06083 0.07135 -0.06639 C 0.07604 -0.07356 0.08281 -0.0805 0.08958 -0.08535 C 0.09462 -0.08882 0.09983 -0.09276 0.10521 -0.09623 C 0.1092 -0.09854 0.11424 -0.0997 0.11771 -0.10294 C 0.1224 -0.10687 0.1243 -0.11057 0.13038 -0.11219 C 0.13785 -0.1182 0.1474 -0.11705 0.15521 -0.1219 C 0.15851 -0.12375 0.16545 -0.12722 0.16545 -0.12699 C 0.16805 -0.13023 0.17083 -0.13231 0.17344 -0.13509 " pathEditMode="relative" rAng="0" ptsTypes="ffffffffffffA">
                                      <p:cBhvr>
                                        <p:cTn id="11" dur="2000" fill="hold"/>
                                        <p:tgtEl>
                                          <p:spTgt spid="139"/>
                                        </p:tgtEl>
                                        <p:attrNameLst>
                                          <p:attrName>ppt_x</p:attrName>
                                          <p:attrName>ppt_y</p:attrName>
                                        </p:attrNameLst>
                                      </p:cBhvr>
                                      <p:rCtr x="8663" y="-6755"/>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0.00278 0.01296 C -0.00434 0.00417 -0.01181 0.00139 -0.01858 0.00024 C -0.03403 -0.00208 -0.04965 -0.00439 -0.06493 -0.00948 C -0.07222 -0.01596 -0.0849 -0.02128 -0.0934 -0.02498 C -0.10243 -0.02891 -0.09323 -0.02613 -0.1007 -0.03053 C -0.10278 -0.03169 -0.10712 -0.03331 -0.10712 -0.03307 C -0.11094 -0.03886 -0.11667 -0.04233 -0.12188 -0.04464 C -0.12639 -0.0488 -0.13038 -0.05482 -0.13542 -0.05736 C -0.13698 -0.06338 -0.13976 -0.0643 -0.14392 -0.06708 C -0.14462 -0.06847 -0.14497 -0.07032 -0.14601 -0.07124 C -0.14792 -0.07286 -0.15226 -0.07402 -0.15226 -0.07379 C -0.15504 -0.07726 -0.15608 -0.07957 -0.15972 -0.08119 C -0.16215 -0.08605 -0.16389 -0.08905 -0.16806 -0.0909 C -0.17014 -0.09507 -0.17153 -0.09784 -0.17552 -0.09784 L -0.17656 -0.10779 " pathEditMode="relative" rAng="0" ptsTypes="fffffffffffffAA">
                                      <p:cBhvr>
                                        <p:cTn id="15" dur="2000" fill="hold"/>
                                        <p:tgtEl>
                                          <p:spTgt spid="140"/>
                                        </p:tgtEl>
                                        <p:attrNameLst>
                                          <p:attrName>ppt_x</p:attrName>
                                          <p:attrName>ppt_y</p:attrName>
                                        </p:attrNameLst>
                                      </p:cBhvr>
                                      <p:rCtr x="-8698" y="-6037"/>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500"/>
                                        <p:tgtEl>
                                          <p:spTgt spid="1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0 -3.33102E-7 C 0.00156 -0.01041 0.00208 -0.01758 0.00747 -0.02591 C 0.00938 -0.03354 0.01024 -0.03585 0.01493 -0.04141 C 0.01771 -0.0502 0.02413 -0.05737 0.03003 -0.06338 C 0.04028 -0.0731 0.05087 -0.08513 0.06372 -0.09045 C 0.06892 -0.09484 0.06892 -0.09577 0.07587 -0.09692 C 0.0783 -0.099 0.08056 -0.10155 0.08333 -0.1034 C 0.08958 -0.10733 0.10486 -0.10941 0.11267 -0.11242 C 0.11771 -0.1145 0.1217 -0.11913 0.12691 -0.12006 C 0.1441 -0.12376 0.16146 -0.12769 0.17917 -0.12769 " pathEditMode="relative" rAng="0" ptsTypes="fffffffffA">
                                      <p:cBhvr>
                                        <p:cTn id="29" dur="2000" fill="hold"/>
                                        <p:tgtEl>
                                          <p:spTgt spid="132"/>
                                        </p:tgtEl>
                                        <p:attrNameLst>
                                          <p:attrName>ppt_x</p:attrName>
                                          <p:attrName>ppt_y</p:attrName>
                                        </p:attrNameLst>
                                      </p:cBhvr>
                                      <p:rCtr x="8958" y="-6384"/>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2.5E-6 -2.07495E-6 C -0.00104 -0.00185 -0.00191 -0.00416 -0.0033 -0.00578 C -0.00521 -0.00809 -0.00955 -0.01133 -0.00955 -0.01133 C -0.01285 -0.01804 -0.01597 -0.02059 -0.02118 -0.02521 C -0.03437 -0.03678 -0.02083 -0.02984 -0.02951 -0.03377 C -0.03698 -0.04372 -0.02864 -0.03377 -0.03576 -0.03932 C -0.03976 -0.04233 -0.04288 -0.04696 -0.04739 -0.04927 C -0.05069 -0.05575 -0.06111 -0.06292 -0.06632 -0.06731 C -0.0691 -0.06963 -0.0717 -0.0731 -0.07483 -0.07448 C -0.07691 -0.07541 -0.07917 -0.07564 -0.08108 -0.07726 C -0.08299 -0.07888 -0.08437 -0.08142 -0.08646 -0.08281 C -0.09653 -0.08952 -0.11024 -0.09368 -0.12118 -0.09553 C -0.13733 -0.1027 -0.15799 -0.10525 -0.17483 -0.10525 " pathEditMode="relative" ptsTypes="ffffffffffffA">
                                      <p:cBhvr>
                                        <p:cTn id="33" dur="2000" fill="hold"/>
                                        <p:tgtEl>
                                          <p:spTgt spid="133"/>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fade">
                                      <p:cBhvr>
                                        <p:cTn id="43"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139" grpId="0" animBg="1"/>
      <p:bldP spid="140" grpId="0" animBg="1"/>
      <p:bldP spid="141" grpId="0" animBg="1"/>
      <p:bldP spid="1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a:solidFill>
                  <a:srgbClr val="002060"/>
                </a:solidFill>
              </a:rPr>
              <a:t>PCA </a:t>
            </a:r>
            <a:r>
              <a:rPr lang="en-US" dirty="0" smtClean="0">
                <a:solidFill>
                  <a:srgbClr val="002060"/>
                </a:solidFill>
              </a:rPr>
              <a:t/>
            </a:r>
            <a:br>
              <a:rPr lang="en-US" dirty="0" smtClean="0">
                <a:solidFill>
                  <a:srgbClr val="002060"/>
                </a:solidFill>
              </a:rPr>
            </a:br>
            <a:r>
              <a:rPr lang="en-US" sz="3600" dirty="0" smtClean="0">
                <a:solidFill>
                  <a:srgbClr val="002060"/>
                </a:solidFill>
              </a:rPr>
              <a:t>(</a:t>
            </a:r>
            <a:r>
              <a:rPr lang="en-US" sz="3600" dirty="0">
                <a:solidFill>
                  <a:srgbClr val="002060"/>
                </a:solidFill>
              </a:rPr>
              <a:t>Principal </a:t>
            </a:r>
            <a:r>
              <a:rPr lang="en-US" sz="3600" dirty="0" smtClean="0">
                <a:solidFill>
                  <a:srgbClr val="002060"/>
                </a:solidFill>
              </a:rPr>
              <a:t>Component </a:t>
            </a:r>
            <a:r>
              <a:rPr lang="en-US" sz="3600" dirty="0">
                <a:solidFill>
                  <a:srgbClr val="002060"/>
                </a:solidFill>
              </a:rPr>
              <a:t>A</a:t>
            </a:r>
            <a:r>
              <a:rPr lang="en-US" sz="3600" dirty="0" smtClean="0">
                <a:solidFill>
                  <a:srgbClr val="002060"/>
                </a:solidFill>
              </a:rPr>
              <a:t>nalysis)</a:t>
            </a:r>
            <a:endParaRPr lang="he-IL" sz="3600" dirty="0">
              <a:solidFill>
                <a:srgbClr val="00206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22437"/>
                <a:ext cx="8229600" cy="4525963"/>
              </a:xfrm>
            </p:spPr>
            <p:txBody>
              <a:bodyPr>
                <a:normAutofit/>
              </a:bodyPr>
              <a:lstStyle/>
              <a:p>
                <a:pPr marL="0" indent="0" algn="just">
                  <a:buNone/>
                </a:pPr>
                <a:r>
                  <a:rPr lang="en-US" sz="2000" dirty="0" smtClean="0">
                    <a:solidFill>
                      <a:srgbClr val="002060"/>
                    </a:solidFill>
                  </a:rPr>
                  <a:t>PCA is a method for dimensionality reduction. </a:t>
                </a:r>
              </a:p>
              <a:p>
                <a:pPr marL="0" indent="0" algn="just">
                  <a:buNone/>
                </a:pPr>
                <a:r>
                  <a:rPr lang="en-US" sz="2000" dirty="0" smtClean="0">
                    <a:solidFill>
                      <a:srgbClr val="002060"/>
                    </a:solidFill>
                  </a:rPr>
                  <a:t>The method:</a:t>
                </a:r>
              </a:p>
              <a:p>
                <a:pPr marL="0" indent="0" algn="just">
                  <a:buNone/>
                </a:pPr>
                <a:r>
                  <a:rPr lang="en-US" sz="2000" dirty="0">
                    <a:solidFill>
                      <a:srgbClr val="002060"/>
                    </a:solidFill>
                  </a:rPr>
                  <a:t>Let X be a matrix composed by {</a:t>
                </a:r>
                <a14:m>
                  <m:oMath xmlns:m="http://schemas.openxmlformats.org/officeDocument/2006/math">
                    <m:sSub>
                      <m:sSubPr>
                        <m:ctrlPr>
                          <a:rPr lang="en-US" sz="2000" i="1">
                            <a:solidFill>
                              <a:srgbClr val="002060"/>
                            </a:solidFill>
                            <a:latin typeface="Cambria Math"/>
                          </a:rPr>
                        </m:ctrlPr>
                      </m:sSubPr>
                      <m:e>
                        <m:r>
                          <a:rPr lang="en-US" sz="2000" i="1">
                            <a:solidFill>
                              <a:srgbClr val="002060"/>
                            </a:solidFill>
                            <a:latin typeface="Cambria Math"/>
                          </a:rPr>
                          <m:t>𝑥</m:t>
                        </m:r>
                      </m:e>
                      <m:sub>
                        <m:r>
                          <a:rPr lang="en-US" sz="2000" i="1">
                            <a:solidFill>
                              <a:srgbClr val="002060"/>
                            </a:solidFill>
                            <a:latin typeface="Cambria Math"/>
                          </a:rPr>
                          <m:t>𝑖</m:t>
                        </m:r>
                      </m:sub>
                    </m:sSub>
                  </m:oMath>
                </a14:m>
                <a:r>
                  <a:rPr lang="en-US" sz="2000" dirty="0">
                    <a:solidFill>
                      <a:srgbClr val="002060"/>
                    </a:solidFill>
                  </a:rPr>
                  <a:t>}, samples with dimension D. </a:t>
                </a:r>
              </a:p>
              <a:p>
                <a:pPr marL="0" indent="0" algn="just">
                  <a:buNone/>
                </a:pPr>
                <a:r>
                  <a:rPr lang="en-US" sz="2000" dirty="0">
                    <a:solidFill>
                      <a:srgbClr val="002060"/>
                    </a:solidFill>
                  </a:rPr>
                  <a:t>F</a:t>
                </a:r>
                <a:r>
                  <a:rPr lang="en-US" sz="2000" dirty="0" smtClean="0">
                    <a:solidFill>
                      <a:srgbClr val="002060"/>
                    </a:solidFill>
                  </a:rPr>
                  <a:t>irst we find the </a:t>
                </a:r>
                <a:r>
                  <a:rPr lang="en-US" sz="2000" dirty="0">
                    <a:solidFill>
                      <a:srgbClr val="002060"/>
                    </a:solidFill>
                  </a:rPr>
                  <a:t>eigenvectors and </a:t>
                </a:r>
                <a:r>
                  <a:rPr lang="en-US" sz="2000" dirty="0" smtClean="0">
                    <a:solidFill>
                      <a:srgbClr val="002060"/>
                    </a:solidFill>
                  </a:rPr>
                  <a:t>eigenvalues of our data set X.</a:t>
                </a:r>
              </a:p>
              <a:p>
                <a:pPr marL="0" indent="0" algn="just">
                  <a:buNone/>
                </a:pPr>
                <a:r>
                  <a:rPr lang="en-US" sz="2000" dirty="0">
                    <a:solidFill>
                      <a:srgbClr val="002060"/>
                    </a:solidFill>
                  </a:rPr>
                  <a:t>In order to reduce the dimension to d &lt;&lt; </a:t>
                </a:r>
                <a:r>
                  <a:rPr lang="en-US" sz="2000" dirty="0" smtClean="0">
                    <a:solidFill>
                      <a:srgbClr val="002060"/>
                    </a:solidFill>
                  </a:rPr>
                  <a:t>D we choose the first d </a:t>
                </a:r>
                <a:r>
                  <a:rPr lang="en-US" sz="2000" dirty="0">
                    <a:solidFill>
                      <a:srgbClr val="002060"/>
                    </a:solidFill>
                  </a:rPr>
                  <a:t>eigenvectors </a:t>
                </a:r>
                <a:r>
                  <a:rPr lang="en-US" sz="2000" dirty="0" smtClean="0">
                    <a:solidFill>
                      <a:srgbClr val="002060"/>
                    </a:solidFill>
                  </a:rPr>
                  <a:t> (while the </a:t>
                </a:r>
                <a:r>
                  <a:rPr lang="en-US" sz="2000" dirty="0">
                    <a:solidFill>
                      <a:srgbClr val="002060"/>
                    </a:solidFill>
                  </a:rPr>
                  <a:t>e</a:t>
                </a:r>
                <a:r>
                  <a:rPr lang="en-US" sz="2000" dirty="0" smtClean="0">
                    <a:solidFill>
                      <a:srgbClr val="002060"/>
                    </a:solidFill>
                  </a:rPr>
                  <a:t>igenvalues are sorted in descending order).</a:t>
                </a:r>
              </a:p>
              <a:p>
                <a:pPr marL="457200" indent="-457200" algn="just">
                  <a:buFont typeface="+mj-lt"/>
                  <a:buAutoNum type="arabicParenR"/>
                </a:pPr>
                <a:endParaRPr lang="he-IL" sz="2000" dirty="0">
                  <a:solidFill>
                    <a:srgbClr val="00206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22437"/>
                <a:ext cx="8229600" cy="4525963"/>
              </a:xfrm>
              <a:blipFill rotWithShape="1">
                <a:blip r:embed="rId2"/>
                <a:stretch>
                  <a:fillRect l="-741" t="-674" r="-741"/>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18</a:t>
            </a:fld>
            <a:endParaRPr lang="en-US"/>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097101"/>
            <a:ext cx="5791200" cy="2758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530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19</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Tree>
    <p:extLst>
      <p:ext uri="{BB962C8B-B14F-4D97-AF65-F5344CB8AC3E}">
        <p14:creationId xmlns:p14="http://schemas.microsoft.com/office/powerpoint/2010/main" val="1426793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Outline</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dirty="0"/>
          </a:p>
        </p:txBody>
      </p:sp>
      <p:sp>
        <p:nvSpPr>
          <p:cNvPr id="7" name="Content Placeholder 2"/>
          <p:cNvSpPr>
            <a:spLocks noGrp="1"/>
          </p:cNvSpPr>
          <p:nvPr>
            <p:ph idx="1"/>
          </p:nvPr>
        </p:nvSpPr>
        <p:spPr>
          <a:xfrm>
            <a:off x="457200" y="1600200"/>
            <a:ext cx="8229600" cy="4525963"/>
          </a:xfrm>
        </p:spPr>
        <p:txBody>
          <a:bodyPr/>
          <a:lstStyle/>
          <a:p>
            <a:r>
              <a:rPr lang="en-US" dirty="0">
                <a:solidFill>
                  <a:srgbClr val="002060"/>
                </a:solidFill>
              </a:rPr>
              <a:t>Medical </a:t>
            </a:r>
            <a:r>
              <a:rPr lang="en-US" dirty="0" smtClean="0">
                <a:solidFill>
                  <a:srgbClr val="002060"/>
                </a:solidFill>
              </a:rPr>
              <a:t>Background</a:t>
            </a:r>
          </a:p>
          <a:p>
            <a:r>
              <a:rPr lang="en-US" dirty="0">
                <a:solidFill>
                  <a:srgbClr val="002060"/>
                </a:solidFill>
              </a:rPr>
              <a:t>Project </a:t>
            </a:r>
            <a:r>
              <a:rPr lang="en-US" dirty="0" smtClean="0">
                <a:solidFill>
                  <a:srgbClr val="002060"/>
                </a:solidFill>
              </a:rPr>
              <a:t>Goal</a:t>
            </a:r>
          </a:p>
          <a:p>
            <a:r>
              <a:rPr lang="en-US" dirty="0">
                <a:solidFill>
                  <a:srgbClr val="002060"/>
                </a:solidFill>
              </a:rPr>
              <a:t>Block </a:t>
            </a:r>
            <a:r>
              <a:rPr lang="en-US" dirty="0" smtClean="0">
                <a:solidFill>
                  <a:srgbClr val="002060"/>
                </a:solidFill>
              </a:rPr>
              <a:t>Diagram - Review Blocks</a:t>
            </a:r>
          </a:p>
          <a:p>
            <a:r>
              <a:rPr lang="en-US" dirty="0">
                <a:solidFill>
                  <a:srgbClr val="002060"/>
                </a:solidFill>
              </a:rPr>
              <a:t>Results</a:t>
            </a:r>
            <a:endParaRPr lang="en-US" dirty="0" smtClean="0">
              <a:solidFill>
                <a:srgbClr val="002060"/>
              </a:solidFill>
            </a:endParaRPr>
          </a:p>
          <a:p>
            <a:r>
              <a:rPr lang="en-US" dirty="0" smtClean="0">
                <a:solidFill>
                  <a:srgbClr val="002060"/>
                </a:solidFill>
              </a:rPr>
              <a:t>Conclusion</a:t>
            </a:r>
          </a:p>
          <a:p>
            <a:r>
              <a:rPr lang="en-US" dirty="0">
                <a:solidFill>
                  <a:srgbClr val="002060"/>
                </a:solidFill>
              </a:rPr>
              <a:t>Future Work</a:t>
            </a:r>
            <a:endParaRPr lang="en-US" dirty="0" smtClean="0">
              <a:solidFill>
                <a:srgbClr val="002060"/>
              </a:solidFill>
            </a:endParaRPr>
          </a:p>
          <a:p>
            <a:endParaRPr lang="he-IL" dirty="0">
              <a:solidFill>
                <a:srgbClr val="002060"/>
              </a:solidFill>
            </a:endParaRPr>
          </a:p>
        </p:txBody>
      </p:sp>
    </p:spTree>
    <p:extLst>
      <p:ext uri="{BB962C8B-B14F-4D97-AF65-F5344CB8AC3E}">
        <p14:creationId xmlns:p14="http://schemas.microsoft.com/office/powerpoint/2010/main" val="406421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dirty="0" smtClean="0">
                <a:solidFill>
                  <a:srgbClr val="002060"/>
                </a:solidFill>
              </a:rPr>
              <a:t>Diffusion Maps</a:t>
            </a:r>
            <a:br>
              <a:rPr lang="en-US" dirty="0" smtClean="0">
                <a:solidFill>
                  <a:srgbClr val="002060"/>
                </a:solidFill>
              </a:rPr>
            </a:br>
            <a:r>
              <a:rPr lang="en-US" sz="2200" dirty="0">
                <a:solidFill>
                  <a:srgbClr val="002060"/>
                </a:solidFill>
              </a:rPr>
              <a:t>by </a:t>
            </a:r>
            <a:r>
              <a:rPr lang="en-US" sz="2200" dirty="0" err="1">
                <a:solidFill>
                  <a:srgbClr val="002060"/>
                </a:solidFill>
              </a:rPr>
              <a:t>Coifman</a:t>
            </a:r>
            <a:r>
              <a:rPr lang="en-US" sz="2200" dirty="0">
                <a:solidFill>
                  <a:srgbClr val="002060"/>
                </a:solidFill>
              </a:rPr>
              <a:t> and </a:t>
            </a:r>
            <a:r>
              <a:rPr lang="en-US" sz="2200" dirty="0" smtClean="0">
                <a:solidFill>
                  <a:srgbClr val="002060"/>
                </a:solidFill>
              </a:rPr>
              <a:t>Lafon</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20</a:t>
            </a:fld>
            <a:endParaRPr lang="en-US"/>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1" y="4343400"/>
            <a:ext cx="3112736"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4343399"/>
            <a:ext cx="3112736"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85800" y="1600200"/>
                <a:ext cx="8077200" cy="3191579"/>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1600" dirty="0" smtClean="0">
                    <a:solidFill>
                      <a:srgbClr val="002060"/>
                    </a:solidFill>
                  </a:rPr>
                  <a:t>Part </a:t>
                </a:r>
                <a:r>
                  <a:rPr lang="en-US" sz="1600" dirty="0">
                    <a:solidFill>
                      <a:srgbClr val="002060"/>
                    </a:solidFill>
                  </a:rPr>
                  <a:t>of a family of nonlinear dimensionality reduction methods (unlike PCA for example), also uses for features extraction. </a:t>
                </a:r>
                <a:endParaRPr lang="en-US" sz="1600" dirty="0" smtClean="0">
                  <a:solidFill>
                    <a:srgbClr val="002060"/>
                  </a:solidFill>
                </a:endParaRPr>
              </a:p>
              <a:p>
                <a:pPr marL="342900" indent="-342900" algn="just">
                  <a:lnSpc>
                    <a:spcPct val="90000"/>
                  </a:lnSpc>
                  <a:spcBef>
                    <a:spcPct val="20000"/>
                  </a:spcBef>
                  <a:buFont typeface="Arial" panose="020B0604020202020204" pitchFamily="34" charset="0"/>
                  <a:buChar char="•"/>
                </a:pPr>
                <a:r>
                  <a:rPr lang="en-US" sz="1600" dirty="0" smtClean="0">
                    <a:solidFill>
                      <a:srgbClr val="002060"/>
                    </a:solidFill>
                  </a:rPr>
                  <a:t>The algorithm includes the following steps:</a:t>
                </a:r>
              </a:p>
              <a:p>
                <a:pPr marL="914400" lvl="1" indent="-457200" algn="just">
                  <a:lnSpc>
                    <a:spcPct val="90000"/>
                  </a:lnSpc>
                  <a:spcBef>
                    <a:spcPct val="20000"/>
                  </a:spcBef>
                  <a:buFont typeface="+mj-lt"/>
                  <a:buAutoNum type="arabicParenR"/>
                </a:pPr>
                <a:r>
                  <a:rPr lang="en-US" sz="1600" dirty="0">
                    <a:solidFill>
                      <a:srgbClr val="002060"/>
                    </a:solidFill>
                  </a:rPr>
                  <a:t>Building a weighted graph based on a pairwise weight function k</a:t>
                </a:r>
                <a:r>
                  <a:rPr lang="en-US" sz="1600" dirty="0" smtClean="0">
                    <a:solidFill>
                      <a:srgbClr val="002060"/>
                    </a:solidFill>
                  </a:rPr>
                  <a:t>:</a:t>
                </a:r>
              </a:p>
              <a:p>
                <a:pPr lvl="1" algn="just">
                  <a:lnSpc>
                    <a:spcPct val="90000"/>
                  </a:lnSpc>
                  <a:spcBef>
                    <a:spcPct val="20000"/>
                  </a:spcBef>
                </a:pPr>
                <a:endParaRPr lang="en-US" sz="1100" dirty="0">
                  <a:solidFill>
                    <a:srgbClr val="002060"/>
                  </a:solidFill>
                </a:endParaRPr>
              </a:p>
              <a:p>
                <a:pPr algn="just">
                  <a:lnSpc>
                    <a:spcPct val="90000"/>
                  </a:lnSpc>
                  <a:spcBef>
                    <a:spcPct val="20000"/>
                  </a:spcBef>
                </a:pPr>
                <a14:m>
                  <m:oMathPara xmlns:m="http://schemas.openxmlformats.org/officeDocument/2006/math">
                    <m:oMathParaPr>
                      <m:jc m:val="centerGroup"/>
                    </m:oMathParaPr>
                    <m:oMath xmlns:m="http://schemas.openxmlformats.org/officeDocument/2006/math">
                      <m:r>
                        <a:rPr lang="en-US" sz="1600" i="1">
                          <a:solidFill>
                            <a:srgbClr val="002060"/>
                          </a:solidFill>
                          <a:latin typeface="Cambria Math"/>
                        </a:rPr>
                        <m:t>𝐾</m:t>
                      </m:r>
                      <m:d>
                        <m:dPr>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 </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r>
                        <a:rPr lang="en-US" sz="1600">
                          <a:solidFill>
                            <a:srgbClr val="002060"/>
                          </a:solidFill>
                          <a:latin typeface="Cambria Math"/>
                        </a:rPr>
                        <m:t>=</m:t>
                      </m:r>
                      <m:r>
                        <m:rPr>
                          <m:sty m:val="p"/>
                        </m:rPr>
                        <a:rPr lang="en-US" sz="1600">
                          <a:solidFill>
                            <a:srgbClr val="002060"/>
                          </a:solidFill>
                          <a:latin typeface="Cambria Math"/>
                        </a:rPr>
                        <m:t>exp</m:t>
                      </m:r>
                      <m:d>
                        <m:dPr>
                          <m:ctrlPr>
                            <a:rPr lang="en-US" sz="1600" i="1">
                              <a:solidFill>
                                <a:srgbClr val="002060"/>
                              </a:solidFill>
                              <a:latin typeface="Cambria Math"/>
                            </a:rPr>
                          </m:ctrlPr>
                        </m:dPr>
                        <m:e>
                          <m:f>
                            <m:fPr>
                              <m:ctrlPr>
                                <a:rPr lang="en-US" sz="1600" i="1">
                                  <a:solidFill>
                                    <a:srgbClr val="002060"/>
                                  </a:solidFill>
                                  <a:latin typeface="Cambria Math"/>
                                </a:rPr>
                              </m:ctrlPr>
                            </m:fPr>
                            <m:num>
                              <m:r>
                                <a:rPr lang="en-US" sz="1600">
                                  <a:solidFill>
                                    <a:srgbClr val="002060"/>
                                  </a:solidFill>
                                  <a:latin typeface="Cambria Math"/>
                                </a:rPr>
                                <m:t>−</m:t>
                              </m:r>
                              <m:sSup>
                                <m:sSupPr>
                                  <m:ctrlPr>
                                    <a:rPr lang="en-US" sz="1600" i="1">
                                      <a:solidFill>
                                        <a:srgbClr val="002060"/>
                                      </a:solidFill>
                                      <a:latin typeface="Cambria Math"/>
                                    </a:rPr>
                                  </m:ctrlPr>
                                </m:sSupPr>
                                <m:e>
                                  <m:d>
                                    <m:dPr>
                                      <m:begChr m:val="‖"/>
                                      <m:endChr m:val="‖"/>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e>
                                <m:sup>
                                  <m:r>
                                    <a:rPr lang="en-US" sz="1600" i="1">
                                      <a:solidFill>
                                        <a:srgbClr val="002060"/>
                                      </a:solidFill>
                                      <a:latin typeface="Cambria Math"/>
                                    </a:rPr>
                                    <m:t>2</m:t>
                                  </m:r>
                                </m:sup>
                              </m:sSup>
                            </m:num>
                            <m:den>
                              <m:r>
                                <a:rPr lang="en-US" sz="1600" i="1">
                                  <a:solidFill>
                                    <a:srgbClr val="002060"/>
                                  </a:solidFill>
                                  <a:latin typeface="Cambria Math"/>
                                  <a:ea typeface="Cambria Math"/>
                                </a:rPr>
                                <m:t>𝜀</m:t>
                              </m:r>
                            </m:den>
                          </m:f>
                        </m:e>
                      </m:d>
                    </m:oMath>
                  </m:oMathPara>
                </a14:m>
                <a:endParaRPr lang="en-US" sz="1600" dirty="0" smtClean="0">
                  <a:solidFill>
                    <a:srgbClr val="002060"/>
                  </a:solidFill>
                </a:endParaRPr>
              </a:p>
              <a:p>
                <a:pPr lvl="1" algn="just">
                  <a:lnSpc>
                    <a:spcPct val="90000"/>
                  </a:lnSpc>
                  <a:spcBef>
                    <a:spcPct val="20000"/>
                  </a:spcBef>
                </a:pPr>
                <a:r>
                  <a:rPr lang="en-US" sz="1600" dirty="0" smtClean="0">
                    <a:solidFill>
                      <a:srgbClr val="002060"/>
                    </a:solidFill>
                  </a:rPr>
                  <a:t> </a:t>
                </a:r>
              </a:p>
              <a:p>
                <a:pPr marL="800100" lvl="1" indent="-342900" algn="just">
                  <a:lnSpc>
                    <a:spcPct val="90000"/>
                  </a:lnSpc>
                  <a:spcBef>
                    <a:spcPct val="20000"/>
                  </a:spcBef>
                  <a:buAutoNum type="arabicParenR" startAt="2"/>
                </a:pPr>
                <a:r>
                  <a:rPr lang="en-US" sz="1600" dirty="0" smtClean="0">
                    <a:solidFill>
                      <a:srgbClr val="002060"/>
                    </a:solidFill>
                  </a:rPr>
                  <a:t> Definition </a:t>
                </a:r>
                <a:r>
                  <a:rPr lang="en-US" sz="1600" dirty="0">
                    <a:solidFill>
                      <a:srgbClr val="002060"/>
                    </a:solidFill>
                  </a:rPr>
                  <a:t>of a Markov process on the graph</a:t>
                </a:r>
                <a:r>
                  <a:rPr lang="en-US" sz="1600" dirty="0" smtClean="0">
                    <a:solidFill>
                      <a:srgbClr val="002060"/>
                    </a:solidFill>
                  </a:rPr>
                  <a:t>.</a:t>
                </a:r>
              </a:p>
              <a:p>
                <a:pPr marL="800100" lvl="1" indent="-342900" algn="just">
                  <a:lnSpc>
                    <a:spcPct val="90000"/>
                  </a:lnSpc>
                  <a:spcBef>
                    <a:spcPct val="20000"/>
                  </a:spcBef>
                  <a:buAutoNum type="arabicParenR" startAt="2"/>
                </a:pPr>
                <a:r>
                  <a:rPr lang="en-US" sz="1600" dirty="0" smtClean="0">
                    <a:solidFill>
                      <a:srgbClr val="002060"/>
                    </a:solidFill>
                  </a:rPr>
                  <a:t> Nonlinear </a:t>
                </a:r>
                <a:r>
                  <a:rPr lang="en-US" sz="1600" dirty="0">
                    <a:solidFill>
                      <a:srgbClr val="002060"/>
                    </a:solidFill>
                  </a:rPr>
                  <a:t>mapping of the </a:t>
                </a:r>
                <a:r>
                  <a:rPr lang="en-US" sz="1600" dirty="0" smtClean="0">
                    <a:solidFill>
                      <a:srgbClr val="002060"/>
                    </a:solidFill>
                  </a:rPr>
                  <a:t>samples, using SVD.</a:t>
                </a:r>
                <a:endParaRPr lang="en-US" sz="1600" dirty="0">
                  <a:solidFill>
                    <a:srgbClr val="002060"/>
                  </a:solidFill>
                </a:endParaRPr>
              </a:p>
              <a:p>
                <a:pPr marL="800100" lvl="1" indent="-342900" algn="just">
                  <a:lnSpc>
                    <a:spcPct val="90000"/>
                  </a:lnSpc>
                  <a:spcBef>
                    <a:spcPct val="20000"/>
                  </a:spcBef>
                  <a:buAutoNum type="arabicParenR" startAt="2"/>
                </a:pPr>
                <a:endParaRPr lang="en-US" sz="1600" dirty="0">
                  <a:solidFill>
                    <a:srgbClr val="002060"/>
                  </a:solidFill>
                </a:endParaRPr>
              </a:p>
              <a:p>
                <a:pPr lvl="1" algn="just">
                  <a:lnSpc>
                    <a:spcPct val="90000"/>
                  </a:lnSpc>
                  <a:spcBef>
                    <a:spcPct val="20000"/>
                  </a:spcBef>
                </a:pPr>
                <a:endParaRPr lang="he-IL" sz="2000" dirty="0">
                  <a:solidFill>
                    <a:srgbClr val="00206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85800" y="1600200"/>
                <a:ext cx="8077200" cy="3191579"/>
              </a:xfrm>
              <a:prstGeom prst="rect">
                <a:avLst/>
              </a:prstGeom>
              <a:blipFill rotWithShape="1">
                <a:blip r:embed="rId4"/>
                <a:stretch>
                  <a:fillRect l="-302" t="-1338" r="-377"/>
                </a:stretch>
              </a:blipFill>
            </p:spPr>
            <p:txBody>
              <a:bodyPr/>
              <a:lstStyle/>
              <a:p>
                <a:r>
                  <a:rPr lang="he-IL">
                    <a:noFill/>
                  </a:rPr>
                  <a:t> </a:t>
                </a:r>
              </a:p>
            </p:txBody>
          </p:sp>
        </mc:Fallback>
      </mc:AlternateContent>
    </p:spTree>
    <p:extLst>
      <p:ext uri="{BB962C8B-B14F-4D97-AF65-F5344CB8AC3E}">
        <p14:creationId xmlns:p14="http://schemas.microsoft.com/office/powerpoint/2010/main" val="3559424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solidFill>
                  <a:srgbClr val="002060"/>
                </a:solidFill>
              </a:rPr>
              <a:t>t-SNE</a:t>
            </a:r>
            <a:r>
              <a:rPr lang="en-US" sz="3200" dirty="0">
                <a:solidFill>
                  <a:srgbClr val="002060"/>
                </a:solidFill>
              </a:rPr>
              <a:t/>
            </a:r>
            <a:br>
              <a:rPr lang="en-US" sz="3200" dirty="0">
                <a:solidFill>
                  <a:srgbClr val="002060"/>
                </a:solidFill>
              </a:rPr>
            </a:br>
            <a:r>
              <a:rPr lang="en-US" sz="3600" dirty="0">
                <a:solidFill>
                  <a:srgbClr val="002060"/>
                </a:solidFill>
              </a:rPr>
              <a:t>t-distributed stochastic neighbor embedding </a:t>
            </a:r>
            <a:endParaRPr lang="he-IL" sz="3600" dirty="0">
              <a:solidFill>
                <a:srgbClr val="002060"/>
              </a:solidFill>
            </a:endParaRPr>
          </a:p>
        </p:txBody>
      </p:sp>
      <p:sp>
        <p:nvSpPr>
          <p:cNvPr id="3" name="Content Placeholder 2"/>
          <p:cNvSpPr>
            <a:spLocks noGrp="1"/>
          </p:cNvSpPr>
          <p:nvPr>
            <p:ph idx="1"/>
          </p:nvPr>
        </p:nvSpPr>
        <p:spPr>
          <a:xfrm>
            <a:off x="685800" y="1905000"/>
            <a:ext cx="8001000" cy="4525963"/>
          </a:xfrm>
        </p:spPr>
        <p:txBody>
          <a:bodyPr>
            <a:normAutofit/>
          </a:bodyPr>
          <a:lstStyle/>
          <a:p>
            <a:pPr marL="0" indent="0" algn="just">
              <a:buNone/>
            </a:pPr>
            <a:r>
              <a:rPr lang="en-US" sz="2000" dirty="0">
                <a:solidFill>
                  <a:srgbClr val="002060"/>
                </a:solidFill>
              </a:rPr>
              <a:t>This is also a nonlinear dimensionality reduction methods. </a:t>
            </a:r>
            <a:endParaRPr lang="en-US" sz="2000" dirty="0" smtClean="0">
              <a:solidFill>
                <a:srgbClr val="002060"/>
              </a:solidFill>
            </a:endParaRPr>
          </a:p>
          <a:p>
            <a:pPr marL="0" indent="0" algn="just">
              <a:buNone/>
            </a:pPr>
            <a:r>
              <a:rPr lang="en-US" sz="2000" dirty="0" smtClean="0">
                <a:solidFill>
                  <a:srgbClr val="002060"/>
                </a:solidFill>
              </a:rPr>
              <a:t>t-SNE </a:t>
            </a:r>
            <a:r>
              <a:rPr lang="en-US" sz="2000" dirty="0">
                <a:solidFill>
                  <a:srgbClr val="002060"/>
                </a:solidFill>
              </a:rPr>
              <a:t>is mostly suited </a:t>
            </a:r>
            <a:r>
              <a:rPr lang="en-US" sz="2000" dirty="0" smtClean="0">
                <a:solidFill>
                  <a:srgbClr val="002060"/>
                </a:solidFill>
              </a:rPr>
              <a:t>for </a:t>
            </a:r>
            <a:r>
              <a:rPr lang="en-US" sz="2000" dirty="0">
                <a:solidFill>
                  <a:srgbClr val="002060"/>
                </a:solidFill>
              </a:rPr>
              <a:t>the visualization of high-dimensional </a:t>
            </a:r>
            <a:r>
              <a:rPr lang="en-US" sz="2000" dirty="0" smtClean="0">
                <a:solidFill>
                  <a:srgbClr val="002060"/>
                </a:solidFill>
              </a:rPr>
              <a:t>datasets, i.e. reduction </a:t>
            </a:r>
            <a:r>
              <a:rPr lang="en-US" sz="2000" dirty="0">
                <a:solidFill>
                  <a:srgbClr val="002060"/>
                </a:solidFill>
              </a:rPr>
              <a:t>to </a:t>
            </a:r>
            <a:r>
              <a:rPr lang="en-US" sz="2000" dirty="0" smtClean="0">
                <a:solidFill>
                  <a:srgbClr val="002060"/>
                </a:solidFill>
              </a:rPr>
              <a:t>two </a:t>
            </a:r>
            <a:r>
              <a:rPr lang="en-US" sz="2000" dirty="0">
                <a:solidFill>
                  <a:srgbClr val="002060"/>
                </a:solidFill>
              </a:rPr>
              <a:t>or </a:t>
            </a:r>
            <a:r>
              <a:rPr lang="en-US" sz="2000" dirty="0" smtClean="0">
                <a:solidFill>
                  <a:srgbClr val="002060"/>
                </a:solidFill>
              </a:rPr>
              <a:t>three dimensions.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21</a:t>
            </a:fld>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657600"/>
            <a:ext cx="3730625" cy="27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553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457200"/>
            <a:ext cx="8229600" cy="1143000"/>
          </a:xfrm>
        </p:spPr>
        <p:txBody>
          <a:bodyPr>
            <a:noAutofit/>
          </a:bodyPr>
          <a:lstStyle/>
          <a:p>
            <a:r>
              <a:rPr lang="en-US" sz="4000" dirty="0">
                <a:solidFill>
                  <a:srgbClr val="002060"/>
                </a:solidFill>
              </a:rPr>
              <a:t>SVM</a:t>
            </a:r>
            <a:br>
              <a:rPr lang="en-US" sz="4000" dirty="0">
                <a:solidFill>
                  <a:srgbClr val="002060"/>
                </a:solidFill>
              </a:rPr>
            </a:br>
            <a:r>
              <a:rPr lang="en-US" sz="3200" dirty="0">
                <a:solidFill>
                  <a:srgbClr val="002060"/>
                </a:solidFill>
              </a:rPr>
              <a:t>Support </a:t>
            </a:r>
            <a:r>
              <a:rPr lang="en-US" sz="3200" dirty="0" smtClean="0">
                <a:solidFill>
                  <a:srgbClr val="002060"/>
                </a:solidFill>
              </a:rPr>
              <a:t>Vector Machines</a:t>
            </a:r>
            <a:endParaRPr lang="he-IL" sz="3200" dirty="0">
              <a:solidFill>
                <a:srgbClr val="002060"/>
              </a:solidFill>
            </a:endParaRPr>
          </a:p>
        </p:txBody>
      </p:sp>
      <p:sp>
        <p:nvSpPr>
          <p:cNvPr id="3" name="מציין מיקום תוכן 2"/>
          <p:cNvSpPr>
            <a:spLocks noGrp="1"/>
          </p:cNvSpPr>
          <p:nvPr>
            <p:ph idx="1"/>
          </p:nvPr>
        </p:nvSpPr>
        <p:spPr>
          <a:xfrm>
            <a:off x="457200" y="1752600"/>
            <a:ext cx="8229600" cy="4525963"/>
          </a:xfrm>
        </p:spPr>
        <p:txBody>
          <a:bodyPr>
            <a:normAutofit/>
          </a:bodyPr>
          <a:lstStyle/>
          <a:p>
            <a:pPr marL="0" indent="0" algn="just">
              <a:buNone/>
            </a:pPr>
            <a:r>
              <a:rPr lang="en-US" sz="2000" dirty="0">
                <a:solidFill>
                  <a:srgbClr val="002060"/>
                </a:solidFill>
              </a:rPr>
              <a:t>A method used for classification and regression analyses.</a:t>
            </a:r>
          </a:p>
          <a:p>
            <a:pPr marL="0" indent="0" algn="just">
              <a:buNone/>
            </a:pPr>
            <a:r>
              <a:rPr lang="en-US" sz="2000" dirty="0" smtClean="0">
                <a:solidFill>
                  <a:srgbClr val="002060"/>
                </a:solidFill>
              </a:rPr>
              <a:t>SVM represent the data set as </a:t>
            </a:r>
            <a:r>
              <a:rPr lang="en-US" sz="2000" dirty="0">
                <a:solidFill>
                  <a:srgbClr val="002060"/>
                </a:solidFill>
              </a:rPr>
              <a:t>points in space, mapped so that </a:t>
            </a:r>
            <a:r>
              <a:rPr lang="en-US" sz="2000" dirty="0" smtClean="0">
                <a:solidFill>
                  <a:srgbClr val="002060"/>
                </a:solidFill>
              </a:rPr>
              <a:t>samples with different labels are </a:t>
            </a:r>
            <a:r>
              <a:rPr lang="en-US" sz="2000" dirty="0">
                <a:solidFill>
                  <a:srgbClr val="002060"/>
                </a:solidFill>
              </a:rPr>
              <a:t>divided by a </a:t>
            </a:r>
            <a:r>
              <a:rPr lang="en-US" sz="2000" dirty="0" smtClean="0">
                <a:solidFill>
                  <a:srgbClr val="002060"/>
                </a:solidFill>
              </a:rPr>
              <a:t>clear. </a:t>
            </a:r>
            <a:r>
              <a:rPr lang="en-US" sz="2000" dirty="0">
                <a:solidFill>
                  <a:srgbClr val="002060"/>
                </a:solidFill>
              </a:rPr>
              <a:t>New </a:t>
            </a:r>
            <a:r>
              <a:rPr lang="en-US" sz="2000" dirty="0" smtClean="0">
                <a:solidFill>
                  <a:srgbClr val="002060"/>
                </a:solidFill>
              </a:rPr>
              <a:t>samples are </a:t>
            </a:r>
            <a:r>
              <a:rPr lang="en-US" sz="2000" dirty="0">
                <a:solidFill>
                  <a:srgbClr val="002060"/>
                </a:solidFill>
              </a:rPr>
              <a:t>then mapped into that same space and </a:t>
            </a:r>
            <a:r>
              <a:rPr lang="en-US" sz="2000" dirty="0" smtClean="0">
                <a:solidFill>
                  <a:srgbClr val="002060"/>
                </a:solidFill>
              </a:rPr>
              <a:t>ascribed to a label based </a:t>
            </a:r>
            <a:r>
              <a:rPr lang="en-US" sz="2000" dirty="0">
                <a:solidFill>
                  <a:srgbClr val="002060"/>
                </a:solidFill>
              </a:rPr>
              <a:t>on which side of the gap they </a:t>
            </a:r>
            <a:r>
              <a:rPr lang="en-US" sz="2000" dirty="0" smtClean="0">
                <a:solidFill>
                  <a:srgbClr val="002060"/>
                </a:solidFill>
              </a:rPr>
              <a:t>fell.</a:t>
            </a:r>
          </a:p>
          <a:p>
            <a:pPr marL="0" indent="0" algn="just">
              <a:buNone/>
            </a:pPr>
            <a:endParaRPr lang="en-US" sz="2000" dirty="0">
              <a:solidFill>
                <a:srgbClr val="002060"/>
              </a:solidFill>
            </a:endParaRPr>
          </a:p>
          <a:p>
            <a:endParaRPr lang="he-IL"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22</a:t>
            </a:fld>
            <a:endParaRPr lang="en-US"/>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657600"/>
            <a:ext cx="3519632" cy="256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חץ ימינה 4"/>
          <p:cNvSpPr/>
          <p:nvPr/>
        </p:nvSpPr>
        <p:spPr>
          <a:xfrm>
            <a:off x="4191000" y="4572000"/>
            <a:ext cx="838200" cy="533400"/>
          </a:xfrm>
          <a:prstGeom prst="rightArrow">
            <a:avLst/>
          </a:prstGeom>
          <a:solidFill>
            <a:schemeClr val="bg2">
              <a:lumMod val="75000"/>
            </a:schemeClr>
          </a:solidFill>
          <a:ln>
            <a:solidFill>
              <a:schemeClr val="bg2">
                <a:lumMod val="9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15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4384"/>
          <a:stretch/>
        </p:blipFill>
        <p:spPr bwMode="auto">
          <a:xfrm>
            <a:off x="5445113" y="3303522"/>
            <a:ext cx="3150970" cy="35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304" y="3702218"/>
            <a:ext cx="2885896" cy="2927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7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23</a:t>
            </a:fld>
            <a:endParaRPr lang="en-US"/>
          </a:p>
        </p:txBody>
      </p:sp>
      <p:sp>
        <p:nvSpPr>
          <p:cNvPr id="8" name="צורה חופשית 7"/>
          <p:cNvSpPr/>
          <p:nvPr/>
        </p:nvSpPr>
        <p:spPr>
          <a:xfrm>
            <a:off x="-15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9144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5146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1148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7150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3152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77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2573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28575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4577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0579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Tree>
    <p:extLst>
      <p:ext uri="{BB962C8B-B14F-4D97-AF65-F5344CB8AC3E}">
        <p14:creationId xmlns:p14="http://schemas.microsoft.com/office/powerpoint/2010/main" val="3305821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solidFill>
                  <a:srgbClr val="002060"/>
                </a:solidFill>
              </a:rPr>
              <a:t>Results</a:t>
            </a:r>
            <a:br>
              <a:rPr lang="en-US" dirty="0">
                <a:solidFill>
                  <a:srgbClr val="002060"/>
                </a:solidFill>
              </a:rPr>
            </a:br>
            <a:r>
              <a:rPr lang="en-US" sz="3600" dirty="0">
                <a:solidFill>
                  <a:srgbClr val="002060"/>
                </a:solidFill>
              </a:rPr>
              <a:t>Confusion </a:t>
            </a:r>
            <a:r>
              <a:rPr lang="en-US" sz="3600" dirty="0" smtClean="0">
                <a:solidFill>
                  <a:srgbClr val="002060"/>
                </a:solidFill>
              </a:rPr>
              <a:t>Matrix</a:t>
            </a:r>
            <a:endParaRPr lang="he-IL" dirty="0">
              <a:solidFill>
                <a:srgbClr val="002060"/>
              </a:solidFill>
            </a:endParaRPr>
          </a:p>
        </p:txBody>
      </p:sp>
      <p:sp>
        <p:nvSpPr>
          <p:cNvPr id="3" name="Content Placeholder 2"/>
          <p:cNvSpPr>
            <a:spLocks noGrp="1"/>
          </p:cNvSpPr>
          <p:nvPr>
            <p:ph idx="1"/>
          </p:nvPr>
        </p:nvSpPr>
        <p:spPr>
          <a:xfrm>
            <a:off x="533400" y="1676400"/>
            <a:ext cx="4876800" cy="1143000"/>
          </a:xfrm>
        </p:spPr>
        <p:txBody>
          <a:bodyPr>
            <a:normAutofit/>
          </a:bodyPr>
          <a:lstStyle/>
          <a:p>
            <a:pPr marL="0" indent="0">
              <a:buNone/>
            </a:pPr>
            <a:r>
              <a:rPr lang="en-US" sz="1600" dirty="0" smtClean="0">
                <a:solidFill>
                  <a:srgbClr val="002060"/>
                </a:solidFill>
              </a:rPr>
              <a:t>Data used: 50 trials from each stimulation, from all healthy subjects (After PCA)</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24</a:t>
            </a:fld>
            <a:endParaRPr lang="en-US"/>
          </a:p>
        </p:txBody>
      </p:sp>
      <p:pic>
        <p:nvPicPr>
          <p:cNvPr id="6" name="תמונה 5"/>
          <p:cNvPicPr/>
          <p:nvPr/>
        </p:nvPicPr>
        <p:blipFill>
          <a:blip r:embed="rId2"/>
          <a:stretch>
            <a:fillRect/>
          </a:stretch>
        </p:blipFill>
        <p:spPr>
          <a:xfrm>
            <a:off x="5257800" y="3287582"/>
            <a:ext cx="3352800" cy="3238500"/>
          </a:xfrm>
          <a:prstGeom prst="rect">
            <a:avLst/>
          </a:prstGeom>
        </p:spPr>
      </p:pic>
      <p:pic>
        <p:nvPicPr>
          <p:cNvPr id="7" name="תמונה 6"/>
          <p:cNvPicPr/>
          <p:nvPr/>
        </p:nvPicPr>
        <p:blipFill>
          <a:blip r:embed="rId3"/>
          <a:stretch>
            <a:fillRect/>
          </a:stretch>
        </p:blipFill>
        <p:spPr>
          <a:xfrm>
            <a:off x="5676900" y="1457425"/>
            <a:ext cx="2514600" cy="1600200"/>
          </a:xfrm>
          <a:prstGeom prst="rect">
            <a:avLst/>
          </a:prstGeom>
        </p:spPr>
      </p:pic>
      <p:graphicFrame>
        <p:nvGraphicFramePr>
          <p:cNvPr id="8" name="Table 2">
            <a:extLst>
              <a:ext uri="{FF2B5EF4-FFF2-40B4-BE49-F238E27FC236}">
                <a16:creationId xmlns="" xmlns:a16="http://schemas.microsoft.com/office/drawing/2014/main" id="{001CA006-E8EE-4775-97DC-4241F80C7831}"/>
              </a:ext>
            </a:extLst>
          </p:cNvPr>
          <p:cNvGraphicFramePr>
            <a:graphicFrameLocks noGrp="1"/>
          </p:cNvGraphicFramePr>
          <p:nvPr>
            <p:extLst>
              <p:ext uri="{D42A27DB-BD31-4B8C-83A1-F6EECF244321}">
                <p14:modId xmlns:p14="http://schemas.microsoft.com/office/powerpoint/2010/main" val="716739593"/>
              </p:ext>
            </p:extLst>
          </p:nvPr>
        </p:nvGraphicFramePr>
        <p:xfrm>
          <a:off x="990600" y="2590800"/>
          <a:ext cx="2743200" cy="3708400"/>
        </p:xfrm>
        <a:graphic>
          <a:graphicData uri="http://schemas.openxmlformats.org/drawingml/2006/table">
            <a:tbl>
              <a:tblPr firstRow="1" bandRow="1">
                <a:tableStyleId>{46F890A9-2807-4EBB-B81D-B2AA78EC7F39}</a:tableStyleId>
              </a:tblPr>
              <a:tblGrid>
                <a:gridCol w="914400">
                  <a:extLst>
                    <a:ext uri="{9D8B030D-6E8A-4147-A177-3AD203B41FA5}">
                      <a16:colId xmlns="" xmlns:a16="http://schemas.microsoft.com/office/drawing/2014/main" val="1295270483"/>
                    </a:ext>
                  </a:extLst>
                </a:gridCol>
                <a:gridCol w="914400">
                  <a:extLst>
                    <a:ext uri="{9D8B030D-6E8A-4147-A177-3AD203B41FA5}">
                      <a16:colId xmlns="" xmlns:a16="http://schemas.microsoft.com/office/drawing/2014/main" val="2522856029"/>
                    </a:ext>
                  </a:extLst>
                </a:gridCol>
                <a:gridCol w="914400">
                  <a:extLst>
                    <a:ext uri="{9D8B030D-6E8A-4147-A177-3AD203B41FA5}">
                      <a16:colId xmlns="" xmlns:a16="http://schemas.microsoft.com/office/drawing/2014/main" val="843726217"/>
                    </a:ext>
                  </a:extLst>
                </a:gridCol>
              </a:tblGrid>
              <a:tr h="370840">
                <a:tc>
                  <a:txBody>
                    <a:bodyPr/>
                    <a:lstStyle/>
                    <a:p>
                      <a:pPr algn="ctr" rtl="0" fontAlgn="b"/>
                      <a:r>
                        <a:rPr lang="en-GB" sz="1100" u="none" strike="noStrike" dirty="0">
                          <a:effectLst/>
                        </a:rPr>
                        <a:t>Code</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system</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details</a:t>
                      </a:r>
                      <a:endParaRPr lang="en-GB"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015808578"/>
                  </a:ext>
                </a:extLst>
              </a:tr>
              <a:tr h="370840">
                <a:tc>
                  <a:txBody>
                    <a:bodyPr/>
                    <a:lstStyle/>
                    <a:p>
                      <a:pPr algn="ctr" rtl="0" fontAlgn="b"/>
                      <a:r>
                        <a:rPr lang="en-GB" sz="1400" u="none" strike="noStrike" dirty="0">
                          <a:effectLst/>
                        </a:rPr>
                        <a:t>1</a:t>
                      </a:r>
                      <a:endParaRPr lang="en-GB" sz="1400" b="1" i="0" u="none" strike="noStrike" dirty="0">
                        <a:solidFill>
                          <a:srgbClr val="FF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right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840680843"/>
                  </a:ext>
                </a:extLst>
              </a:tr>
              <a:tr h="370840">
                <a:tc>
                  <a:txBody>
                    <a:bodyPr/>
                    <a:lstStyle/>
                    <a:p>
                      <a:pPr algn="ctr" rtl="0" fontAlgn="b"/>
                      <a:r>
                        <a:rPr lang="en-GB" sz="1400" u="none" strike="noStrike" dirty="0">
                          <a:effectLst/>
                        </a:rPr>
                        <a:t>2</a:t>
                      </a:r>
                      <a:endParaRPr lang="en-GB" sz="1400" b="1" i="0" u="none" strike="noStrike" dirty="0">
                        <a:solidFill>
                          <a:schemeClr val="accent1"/>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left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070929970"/>
                  </a:ext>
                </a:extLst>
              </a:tr>
              <a:tr h="370840">
                <a:tc>
                  <a:txBody>
                    <a:bodyPr/>
                    <a:lstStyle/>
                    <a:p>
                      <a:pPr algn="ctr" rtl="0" fontAlgn="b"/>
                      <a:r>
                        <a:rPr lang="en-GB" sz="1400" u="none" strike="noStrike" dirty="0">
                          <a:effectLst/>
                        </a:rPr>
                        <a:t>3</a:t>
                      </a:r>
                      <a:endParaRPr lang="en-GB" sz="1400" b="1" i="0" u="none" strike="noStrike" dirty="0">
                        <a:solidFill>
                          <a:srgbClr val="92D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Visual</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light flash</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802949427"/>
                  </a:ext>
                </a:extLst>
              </a:tr>
              <a:tr h="370840">
                <a:tc>
                  <a:txBody>
                    <a:bodyPr/>
                    <a:lstStyle/>
                    <a:p>
                      <a:pPr algn="ctr" rtl="0" fontAlgn="b"/>
                      <a:r>
                        <a:rPr lang="en-GB" sz="1400" u="none" strike="noStrike" dirty="0">
                          <a:effectLst/>
                        </a:rPr>
                        <a:t>11</a:t>
                      </a:r>
                      <a:endParaRPr lang="en-GB" sz="1400" b="1" i="0" u="none" strike="noStrike" dirty="0">
                        <a:solidFill>
                          <a:srgbClr val="00B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Frequent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243748954"/>
                  </a:ext>
                </a:extLst>
              </a:tr>
              <a:tr h="370840">
                <a:tc>
                  <a:txBody>
                    <a:bodyPr/>
                    <a:lstStyle/>
                    <a:p>
                      <a:pPr algn="ctr" rtl="0" fontAlgn="b"/>
                      <a:r>
                        <a:rPr lang="en-GB" sz="1400" u="none" strike="noStrike" dirty="0">
                          <a:effectLst/>
                        </a:rPr>
                        <a:t>12</a:t>
                      </a:r>
                      <a:endParaRPr lang="en-GB" sz="1400" b="1" i="0" u="none" strike="noStrike" dirty="0">
                        <a:solidFill>
                          <a:srgbClr val="00B0F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rare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544503947"/>
                  </a:ext>
                </a:extLst>
              </a:tr>
              <a:tr h="370840">
                <a:tc>
                  <a:txBody>
                    <a:bodyPr/>
                    <a:lstStyle/>
                    <a:p>
                      <a:pPr algn="ctr" rtl="0" fontAlgn="b"/>
                      <a:r>
                        <a:rPr lang="en-GB" sz="1400" u="none" strike="noStrike" dirty="0">
                          <a:effectLst/>
                        </a:rPr>
                        <a:t>13</a:t>
                      </a:r>
                      <a:endParaRPr lang="en-GB" sz="1400" b="1" i="0" u="none" strike="noStrike" dirty="0">
                        <a:solidFill>
                          <a:schemeClr val="tx2"/>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1</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487468291"/>
                  </a:ext>
                </a:extLst>
              </a:tr>
              <a:tr h="370840">
                <a:tc>
                  <a:txBody>
                    <a:bodyPr/>
                    <a:lstStyle/>
                    <a:p>
                      <a:pPr algn="ctr" rtl="0" fontAlgn="b"/>
                      <a:r>
                        <a:rPr lang="en-GB" sz="1400" u="none" strike="noStrike" dirty="0">
                          <a:effectLst/>
                        </a:rPr>
                        <a:t>14</a:t>
                      </a:r>
                      <a:endParaRPr lang="en-GB" sz="1400" b="1" i="0" u="none" strike="noStrike" dirty="0">
                        <a:solidFill>
                          <a:srgbClr val="CC00CC"/>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Subject own name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489775726"/>
                  </a:ext>
                </a:extLst>
              </a:tr>
              <a:tr h="370840">
                <a:tc>
                  <a:txBody>
                    <a:bodyPr/>
                    <a:lstStyle/>
                    <a:p>
                      <a:pPr algn="ctr" rtl="0" fontAlgn="b"/>
                      <a:r>
                        <a:rPr lang="en-GB" sz="1400" u="none" strike="noStrike" dirty="0">
                          <a:effectLst/>
                        </a:rPr>
                        <a:t>15</a:t>
                      </a:r>
                      <a:endParaRPr lang="en-GB" sz="1400" b="1" i="0" u="none" strike="noStrike" dirty="0">
                        <a:solidFill>
                          <a:srgbClr val="FF00FF"/>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344171792"/>
                  </a:ext>
                </a:extLst>
              </a:tr>
              <a:tr h="370840">
                <a:tc>
                  <a:txBody>
                    <a:bodyPr/>
                    <a:lstStyle/>
                    <a:p>
                      <a:pPr algn="ctr" rtl="0" fontAlgn="b"/>
                      <a:r>
                        <a:rPr lang="en-US" sz="1400" u="none" strike="noStrike" dirty="0">
                          <a:effectLst/>
                        </a:rPr>
                        <a:t>16</a:t>
                      </a:r>
                      <a:endParaRPr lang="en-GB" sz="1400" b="1" i="0" u="none" strike="noStrike" dirty="0">
                        <a:solidFill>
                          <a:srgbClr val="CC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495410027"/>
                  </a:ext>
                </a:extLst>
              </a:tr>
            </a:tbl>
          </a:graphicData>
        </a:graphic>
      </p:graphicFrame>
      <p:sp>
        <p:nvSpPr>
          <p:cNvPr id="4" name="מלבן מעוגל 3"/>
          <p:cNvSpPr/>
          <p:nvPr/>
        </p:nvSpPr>
        <p:spPr>
          <a:xfrm>
            <a:off x="990600" y="3048000"/>
            <a:ext cx="2743200" cy="6096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מעוגל 8"/>
          <p:cNvSpPr/>
          <p:nvPr/>
        </p:nvSpPr>
        <p:spPr>
          <a:xfrm>
            <a:off x="5638800" y="3505200"/>
            <a:ext cx="609600" cy="5334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מעוגל 9"/>
          <p:cNvSpPr/>
          <p:nvPr/>
        </p:nvSpPr>
        <p:spPr>
          <a:xfrm>
            <a:off x="990600" y="4114800"/>
            <a:ext cx="2743200" cy="6858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מעוגל 10"/>
          <p:cNvSpPr/>
          <p:nvPr/>
        </p:nvSpPr>
        <p:spPr>
          <a:xfrm>
            <a:off x="6553200" y="4419600"/>
            <a:ext cx="609600" cy="5334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מעוגל 11"/>
          <p:cNvSpPr/>
          <p:nvPr/>
        </p:nvSpPr>
        <p:spPr>
          <a:xfrm>
            <a:off x="990600" y="4876800"/>
            <a:ext cx="2743200" cy="6858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מעוגל 12"/>
          <p:cNvSpPr/>
          <p:nvPr/>
        </p:nvSpPr>
        <p:spPr>
          <a:xfrm>
            <a:off x="7162800" y="4953000"/>
            <a:ext cx="609600" cy="6096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מלבן מעוגל 13"/>
          <p:cNvSpPr/>
          <p:nvPr/>
        </p:nvSpPr>
        <p:spPr>
          <a:xfrm>
            <a:off x="990600" y="5638800"/>
            <a:ext cx="2743199"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מעוגל 14"/>
          <p:cNvSpPr/>
          <p:nvPr/>
        </p:nvSpPr>
        <p:spPr>
          <a:xfrm>
            <a:off x="7772400" y="5562600"/>
            <a:ext cx="609600"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מעוגל 15"/>
          <p:cNvSpPr/>
          <p:nvPr/>
        </p:nvSpPr>
        <p:spPr>
          <a:xfrm>
            <a:off x="990600" y="3733800"/>
            <a:ext cx="2743200" cy="35242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לבן מעוגל 16"/>
          <p:cNvSpPr/>
          <p:nvPr/>
        </p:nvSpPr>
        <p:spPr>
          <a:xfrm>
            <a:off x="6248400" y="4114800"/>
            <a:ext cx="304800" cy="2286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69314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066800"/>
            <a:ext cx="8229600" cy="609600"/>
          </a:xfrm>
        </p:spPr>
        <p:txBody>
          <a:bodyPr/>
          <a:lstStyle/>
          <a:p>
            <a:pPr marL="0" indent="0">
              <a:buNone/>
            </a:pPr>
            <a:r>
              <a:rPr lang="en-US" dirty="0" smtClean="0">
                <a:solidFill>
                  <a:srgbClr val="002060"/>
                </a:solidFill>
              </a:rPr>
              <a:t>PCA – all healthy subjects, per subject:</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25</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3200"/>
            <a:ext cx="4187825" cy="3139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004" y="2824243"/>
            <a:ext cx="4160796" cy="311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19200" y="6094207"/>
            <a:ext cx="2286000" cy="369332"/>
          </a:xfrm>
          <a:prstGeom prst="rect">
            <a:avLst/>
          </a:prstGeom>
          <a:noFill/>
        </p:spPr>
        <p:txBody>
          <a:bodyPr wrap="square" rtlCol="1">
            <a:spAutoFit/>
          </a:bodyPr>
          <a:lstStyle/>
          <a:p>
            <a:r>
              <a:rPr lang="en-US" dirty="0" smtClean="0"/>
              <a:t>Before PT</a:t>
            </a:r>
            <a:endParaRPr lang="he-IL" dirty="0"/>
          </a:p>
        </p:txBody>
      </p:sp>
      <p:sp>
        <p:nvSpPr>
          <p:cNvPr id="11" name="TextBox 10"/>
          <p:cNvSpPr txBox="1"/>
          <p:nvPr/>
        </p:nvSpPr>
        <p:spPr>
          <a:xfrm>
            <a:off x="6172200" y="6172200"/>
            <a:ext cx="2286000" cy="369332"/>
          </a:xfrm>
          <a:prstGeom prst="rect">
            <a:avLst/>
          </a:prstGeom>
          <a:noFill/>
        </p:spPr>
        <p:txBody>
          <a:bodyPr wrap="square" rtlCol="1">
            <a:spAutoFit/>
          </a:bodyPr>
          <a:lstStyle/>
          <a:p>
            <a:r>
              <a:rPr lang="en-US" dirty="0" smtClean="0"/>
              <a:t>After PT</a:t>
            </a:r>
            <a:endParaRPr lang="he-IL" dirty="0"/>
          </a:p>
        </p:txBody>
      </p:sp>
    </p:spTree>
    <p:extLst>
      <p:ext uri="{BB962C8B-B14F-4D97-AF65-F5344CB8AC3E}">
        <p14:creationId xmlns:p14="http://schemas.microsoft.com/office/powerpoint/2010/main" val="57898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609600"/>
          </a:xfrm>
        </p:spPr>
        <p:txBody>
          <a:bodyPr/>
          <a:lstStyle/>
          <a:p>
            <a:pPr marL="0" indent="0">
              <a:buNone/>
            </a:pPr>
            <a:r>
              <a:rPr lang="en-US" dirty="0" smtClean="0">
                <a:solidFill>
                  <a:srgbClr val="002060"/>
                </a:solidFill>
              </a:rPr>
              <a:t>PCA – all healthy subjects, per stimulation:</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26</a:t>
            </a:fld>
            <a:endParaRPr lang="en-US"/>
          </a:p>
        </p:txBody>
      </p:sp>
      <p:sp>
        <p:nvSpPr>
          <p:cNvPr id="6" name="TextBox 5"/>
          <p:cNvSpPr txBox="1"/>
          <p:nvPr/>
        </p:nvSpPr>
        <p:spPr>
          <a:xfrm>
            <a:off x="1219200" y="6094207"/>
            <a:ext cx="2286000" cy="369332"/>
          </a:xfrm>
          <a:prstGeom prst="rect">
            <a:avLst/>
          </a:prstGeom>
          <a:noFill/>
        </p:spPr>
        <p:txBody>
          <a:bodyPr wrap="square" rtlCol="1">
            <a:spAutoFit/>
          </a:bodyPr>
          <a:lstStyle/>
          <a:p>
            <a:r>
              <a:rPr lang="en-US" dirty="0" smtClean="0"/>
              <a:t>Before PT</a:t>
            </a:r>
            <a:endParaRPr lang="he-IL" dirty="0"/>
          </a:p>
        </p:txBody>
      </p:sp>
      <p:sp>
        <p:nvSpPr>
          <p:cNvPr id="11" name="TextBox 10"/>
          <p:cNvSpPr txBox="1"/>
          <p:nvPr/>
        </p:nvSpPr>
        <p:spPr>
          <a:xfrm>
            <a:off x="6172200" y="6172200"/>
            <a:ext cx="2286000" cy="369332"/>
          </a:xfrm>
          <a:prstGeom prst="rect">
            <a:avLst/>
          </a:prstGeom>
          <a:noFill/>
        </p:spPr>
        <p:txBody>
          <a:bodyPr wrap="square" rtlCol="1">
            <a:spAutoFit/>
          </a:bodyPr>
          <a:lstStyle/>
          <a:p>
            <a:r>
              <a:rPr lang="en-US" dirty="0" smtClean="0"/>
              <a:t>After PT</a:t>
            </a:r>
            <a:endParaRPr lang="he-IL" dirty="0"/>
          </a:p>
        </p:txBody>
      </p:sp>
      <p:sp>
        <p:nvSpPr>
          <p:cNvPr id="4" name="TextBox 3"/>
          <p:cNvSpPr txBox="1"/>
          <p:nvPr/>
        </p:nvSpPr>
        <p:spPr>
          <a:xfrm>
            <a:off x="457200" y="1219199"/>
            <a:ext cx="8458200" cy="1107996"/>
          </a:xfrm>
          <a:prstGeom prst="rect">
            <a:avLst/>
          </a:prstGeom>
          <a:noFill/>
        </p:spPr>
        <p:txBody>
          <a:bodyPr wrap="square" rtlCol="1">
            <a:spAutoFit/>
          </a:bodyPr>
          <a:lstStyle/>
          <a:p>
            <a:pPr algn="just">
              <a:spcBef>
                <a:spcPct val="20000"/>
              </a:spcBef>
            </a:pPr>
            <a:r>
              <a:rPr lang="en-US" sz="1600" dirty="0" smtClean="0">
                <a:solidFill>
                  <a:srgbClr val="002060"/>
                </a:solidFill>
              </a:rPr>
              <a:t>We can see that while without PT, subject 11 is apart from the other subjects, after PT all the subjects are aligned, and we can see separation by stimulations. Note that all the mixed stimulations are with similar character (visual, auditory and somatosensory).</a:t>
            </a:r>
          </a:p>
          <a:p>
            <a:r>
              <a:rPr lang="en-US" dirty="0" smtClean="0"/>
              <a:t> </a:t>
            </a:r>
            <a:endParaRPr lang="he-IL"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953" y="2590800"/>
            <a:ext cx="4495470" cy="337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426" y="2590800"/>
            <a:ext cx="4393829" cy="329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7428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S05, S08</a:t>
            </a:r>
            <a:br>
              <a:rPr lang="en-US" sz="2000" dirty="0" smtClean="0">
                <a:solidFill>
                  <a:srgbClr val="002060"/>
                </a:solidFill>
              </a:rPr>
            </a:br>
            <a:r>
              <a:rPr lang="en-US" sz="2000" dirty="0" smtClean="0">
                <a:solidFill>
                  <a:srgbClr val="002060"/>
                </a:solidFill>
              </a:rPr>
              <a:t>stimulation 1, 3, 16</a:t>
            </a:r>
            <a:endParaRPr lang="he-IL" sz="2000" dirty="0">
              <a:solidFill>
                <a:srgbClr val="002060"/>
              </a:solidFill>
            </a:endParaRPr>
          </a:p>
        </p:txBody>
      </p:sp>
      <p:sp>
        <p:nvSpPr>
          <p:cNvPr id="3" name="Content Placeholder 2"/>
          <p:cNvSpPr>
            <a:spLocks noGrp="1"/>
          </p:cNvSpPr>
          <p:nvPr>
            <p:ph idx="1"/>
          </p:nvPr>
        </p:nvSpPr>
        <p:spPr>
          <a:xfrm>
            <a:off x="533400" y="1066800"/>
            <a:ext cx="8229600" cy="457200"/>
          </a:xfrm>
        </p:spPr>
        <p:txBody>
          <a:bodyPr>
            <a:normAutofit/>
          </a:bodyPr>
          <a:lstStyle/>
          <a:p>
            <a:pPr marL="0" indent="0">
              <a:buNone/>
            </a:pPr>
            <a:r>
              <a:rPr lang="en-US" sz="1600" b="1" dirty="0" smtClean="0">
                <a:solidFill>
                  <a:srgbClr val="002060"/>
                </a:solidFill>
              </a:rPr>
              <a:t>PCA per subject and stimulation </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27</a:t>
            </a:fld>
            <a:endParaRPr lang="en-US"/>
          </a:p>
        </p:txBody>
      </p:sp>
      <p:sp>
        <p:nvSpPr>
          <p:cNvPr id="9" name="TextBox 8"/>
          <p:cNvSpPr txBox="1"/>
          <p:nvPr/>
        </p:nvSpPr>
        <p:spPr>
          <a:xfrm>
            <a:off x="1219200" y="6474023"/>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096000" y="6474023"/>
            <a:ext cx="2286000" cy="307777"/>
          </a:xfrm>
          <a:prstGeom prst="rect">
            <a:avLst/>
          </a:prstGeom>
          <a:noFill/>
        </p:spPr>
        <p:txBody>
          <a:bodyPr wrap="square" rtlCol="1">
            <a:spAutoFit/>
          </a:bodyPr>
          <a:lstStyle/>
          <a:p>
            <a:r>
              <a:rPr lang="en-US" sz="1400" dirty="0" smtClean="0"/>
              <a:t>After PT</a:t>
            </a:r>
            <a:endParaRPr lang="he-IL" sz="1400" dirty="0"/>
          </a:p>
        </p:txBody>
      </p:sp>
      <p:pic>
        <p:nvPicPr>
          <p:cNvPr id="1331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58308"/>
            <a:ext cx="5182449" cy="3885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5108"/>
          <a:stretch/>
        </p:blipFill>
        <p:spPr bwMode="auto">
          <a:xfrm>
            <a:off x="4953000" y="2144027"/>
            <a:ext cx="3805989"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9379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S05, S08</a:t>
            </a:r>
            <a:br>
              <a:rPr lang="en-US" sz="2000" dirty="0" smtClean="0">
                <a:solidFill>
                  <a:srgbClr val="002060"/>
                </a:solidFill>
              </a:rPr>
            </a:br>
            <a:r>
              <a:rPr lang="en-US" sz="2000" dirty="0" smtClean="0">
                <a:solidFill>
                  <a:srgbClr val="002060"/>
                </a:solidFill>
              </a:rPr>
              <a:t>stimulation 1, 3, 16</a:t>
            </a:r>
            <a:endParaRPr lang="he-IL" sz="2000" dirty="0">
              <a:solidFill>
                <a:srgbClr val="002060"/>
              </a:solidFill>
            </a:endParaRPr>
          </a:p>
        </p:txBody>
      </p:sp>
      <p:sp>
        <p:nvSpPr>
          <p:cNvPr id="3" name="Content Placeholder 2"/>
          <p:cNvSpPr>
            <a:spLocks noGrp="1"/>
          </p:cNvSpPr>
          <p:nvPr>
            <p:ph idx="1"/>
          </p:nvPr>
        </p:nvSpPr>
        <p:spPr>
          <a:xfrm>
            <a:off x="533400" y="1066800"/>
            <a:ext cx="8229600" cy="457200"/>
          </a:xfrm>
        </p:spPr>
        <p:txBody>
          <a:bodyPr>
            <a:normAutofit/>
          </a:bodyPr>
          <a:lstStyle/>
          <a:p>
            <a:pPr marL="0" indent="0">
              <a:buNone/>
            </a:pPr>
            <a:r>
              <a:rPr lang="en-US" sz="1600" b="1" dirty="0" smtClean="0">
                <a:solidFill>
                  <a:srgbClr val="002060"/>
                </a:solidFill>
              </a:rPr>
              <a:t>PCA per subject and stimulation </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28</a:t>
            </a:fld>
            <a:endParaRPr lang="en-US"/>
          </a:p>
        </p:txBody>
      </p:sp>
      <p:sp>
        <p:nvSpPr>
          <p:cNvPr id="9" name="TextBox 8"/>
          <p:cNvSpPr txBox="1"/>
          <p:nvPr/>
        </p:nvSpPr>
        <p:spPr>
          <a:xfrm>
            <a:off x="1219200" y="6474023"/>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096000" y="6474023"/>
            <a:ext cx="2286000" cy="307777"/>
          </a:xfrm>
          <a:prstGeom prst="rect">
            <a:avLst/>
          </a:prstGeom>
          <a:noFill/>
        </p:spPr>
        <p:txBody>
          <a:bodyPr wrap="square" rtlCol="1">
            <a:spAutoFit/>
          </a:bodyPr>
          <a:lstStyle/>
          <a:p>
            <a:r>
              <a:rPr lang="en-US" sz="1400" dirty="0" smtClean="0"/>
              <a:t>After PT</a:t>
            </a:r>
            <a:endParaRPr lang="he-IL" sz="14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5080032" cy="380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298"/>
          <a:stretch/>
        </p:blipFill>
        <p:spPr bwMode="auto">
          <a:xfrm>
            <a:off x="5156232" y="2144829"/>
            <a:ext cx="350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2367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S05, S08</a:t>
            </a:r>
            <a:br>
              <a:rPr lang="en-US" sz="2000" dirty="0" smtClean="0">
                <a:solidFill>
                  <a:srgbClr val="002060"/>
                </a:solidFill>
              </a:rPr>
            </a:br>
            <a:r>
              <a:rPr lang="en-US" sz="2000" dirty="0" smtClean="0">
                <a:solidFill>
                  <a:srgbClr val="002060"/>
                </a:solidFill>
              </a:rPr>
              <a:t>stimulation 1, 3, 16</a:t>
            </a:r>
            <a:endParaRPr lang="he-IL" sz="2000" dirty="0">
              <a:solidFill>
                <a:srgbClr val="002060"/>
              </a:solidFill>
            </a:endParaRPr>
          </a:p>
        </p:txBody>
      </p:sp>
      <p:sp>
        <p:nvSpPr>
          <p:cNvPr id="3" name="Content Placeholder 2"/>
          <p:cNvSpPr>
            <a:spLocks noGrp="1"/>
          </p:cNvSpPr>
          <p:nvPr>
            <p:ph idx="1"/>
          </p:nvPr>
        </p:nvSpPr>
        <p:spPr>
          <a:xfrm>
            <a:off x="533400" y="1371600"/>
            <a:ext cx="8229600" cy="457200"/>
          </a:xfrm>
        </p:spPr>
        <p:txBody>
          <a:bodyPr>
            <a:normAutofit fontScale="77500" lnSpcReduction="20000"/>
          </a:bodyPr>
          <a:lstStyle/>
          <a:p>
            <a:pPr marL="0" indent="0">
              <a:buNone/>
            </a:pPr>
            <a:r>
              <a:rPr lang="en-US" sz="1600" b="1" dirty="0" smtClean="0">
                <a:solidFill>
                  <a:srgbClr val="002060"/>
                </a:solidFill>
              </a:rPr>
              <a:t>t-SNE after diffusion maps, per stimulation </a:t>
            </a:r>
          </a:p>
          <a:p>
            <a:pPr marL="0" indent="0">
              <a:buNone/>
            </a:pPr>
            <a:r>
              <a:rPr lang="en-US" sz="1600" b="1" dirty="0" smtClean="0">
                <a:solidFill>
                  <a:srgbClr val="002060"/>
                </a:solidFill>
              </a:rPr>
              <a:t>using covariance matrices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29</a:t>
            </a:fld>
            <a:endParaRPr lang="en-US"/>
          </a:p>
        </p:txBody>
      </p:sp>
      <p:sp>
        <p:nvSpPr>
          <p:cNvPr id="9" name="TextBox 8"/>
          <p:cNvSpPr txBox="1"/>
          <p:nvPr/>
        </p:nvSpPr>
        <p:spPr>
          <a:xfrm>
            <a:off x="1143000" y="6248400"/>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019800" y="6248400"/>
            <a:ext cx="2286000" cy="307777"/>
          </a:xfrm>
          <a:prstGeom prst="rect">
            <a:avLst/>
          </a:prstGeom>
          <a:noFill/>
        </p:spPr>
        <p:txBody>
          <a:bodyPr wrap="square" rtlCol="1">
            <a:spAutoFit/>
          </a:bodyPr>
          <a:lstStyle/>
          <a:p>
            <a:r>
              <a:rPr lang="en-US" sz="1400" dirty="0" smtClean="0"/>
              <a:t>After PT</a:t>
            </a:r>
            <a:endParaRPr lang="he-IL" sz="14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2438400"/>
            <a:ext cx="4514527"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399" y="2411199"/>
            <a:ext cx="4610099" cy="3456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631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Medical Background</a:t>
            </a:r>
            <a:endParaRPr lang="he-IL" dirty="0">
              <a:solidFill>
                <a:srgbClr val="002060"/>
              </a:solidFill>
            </a:endParaRPr>
          </a:p>
        </p:txBody>
      </p:sp>
      <p:sp>
        <p:nvSpPr>
          <p:cNvPr id="3" name="Content Placeholder 2"/>
          <p:cNvSpPr>
            <a:spLocks noGrp="1"/>
          </p:cNvSpPr>
          <p:nvPr>
            <p:ph idx="1"/>
          </p:nvPr>
        </p:nvSpPr>
        <p:spPr>
          <a:xfrm>
            <a:off x="381000" y="1447800"/>
            <a:ext cx="8458200" cy="4876800"/>
          </a:xfrm>
        </p:spPr>
        <p:txBody>
          <a:bodyPr>
            <a:noAutofit/>
          </a:bodyPr>
          <a:lstStyle/>
          <a:p>
            <a:pPr marL="0" indent="0" algn="just">
              <a:buNone/>
            </a:pPr>
            <a:r>
              <a:rPr lang="en-US" sz="2300" dirty="0">
                <a:solidFill>
                  <a:srgbClr val="002060"/>
                </a:solidFill>
              </a:rPr>
              <a:t>Acute brain injury is a common cause for hospitalization in pediatric and adult intensive care units with traumatic brain injury being the leading cause of death in children and young </a:t>
            </a:r>
            <a:r>
              <a:rPr lang="en-US" sz="2300" dirty="0" smtClean="0">
                <a:solidFill>
                  <a:srgbClr val="002060"/>
                </a:solidFill>
              </a:rPr>
              <a:t>adults.</a:t>
            </a:r>
          </a:p>
          <a:p>
            <a:pPr algn="just"/>
            <a:endParaRPr lang="en-US" sz="2300" dirty="0" smtClean="0">
              <a:solidFill>
                <a:srgbClr val="002060"/>
              </a:solidFill>
            </a:endParaRPr>
          </a:p>
          <a:p>
            <a:pPr marL="0" indent="0" algn="just">
              <a:buNone/>
            </a:pPr>
            <a:r>
              <a:rPr lang="en-US" sz="2300" b="1" dirty="0">
                <a:solidFill>
                  <a:srgbClr val="002060"/>
                </a:solidFill>
              </a:rPr>
              <a:t>Problem: </a:t>
            </a:r>
            <a:r>
              <a:rPr lang="en-US" sz="2300" dirty="0">
                <a:solidFill>
                  <a:srgbClr val="002060"/>
                </a:solidFill>
              </a:rPr>
              <a:t>Routine brain imaging with modalities such as MRI or Computed Tomography (CT) are </a:t>
            </a:r>
            <a:r>
              <a:rPr lang="en-US" sz="2300" dirty="0" smtClean="0">
                <a:solidFill>
                  <a:srgbClr val="002060"/>
                </a:solidFill>
              </a:rPr>
              <a:t>not always feasible. Even </a:t>
            </a:r>
            <a:r>
              <a:rPr lang="en-US" sz="2300" dirty="0">
                <a:solidFill>
                  <a:srgbClr val="002060"/>
                </a:solidFill>
              </a:rPr>
              <a:t>when MRI is performed, it is usually in the later stages of the </a:t>
            </a:r>
            <a:r>
              <a:rPr lang="en-US" sz="2300" dirty="0" smtClean="0">
                <a:solidFill>
                  <a:srgbClr val="002060"/>
                </a:solidFill>
              </a:rPr>
              <a:t>illness.</a:t>
            </a:r>
          </a:p>
          <a:p>
            <a:pPr marL="0" indent="0" algn="just">
              <a:buNone/>
            </a:pPr>
            <a:endParaRPr lang="en-US" sz="2300" dirty="0">
              <a:solidFill>
                <a:srgbClr val="002060"/>
              </a:solidFill>
            </a:endParaRPr>
          </a:p>
          <a:p>
            <a:pPr marL="0" indent="0" algn="just">
              <a:buNone/>
            </a:pPr>
            <a:r>
              <a:rPr lang="en-US" sz="2300" b="1" dirty="0" smtClean="0">
                <a:solidFill>
                  <a:srgbClr val="002060"/>
                </a:solidFill>
              </a:rPr>
              <a:t>Need: </a:t>
            </a:r>
            <a:r>
              <a:rPr lang="en-US" sz="2300" dirty="0">
                <a:solidFill>
                  <a:srgbClr val="002060"/>
                </a:solidFill>
              </a:rPr>
              <a:t>A system that can be applied at the bedside of critically-ill patients and provide functional mapping and </a:t>
            </a:r>
            <a:r>
              <a:rPr lang="en-US" sz="2300" dirty="0" err="1" smtClean="0">
                <a:solidFill>
                  <a:srgbClr val="002060"/>
                </a:solidFill>
              </a:rPr>
              <a:t>neuromonitoring</a:t>
            </a:r>
            <a:r>
              <a:rPr lang="en-US" sz="2300" dirty="0" smtClean="0">
                <a:solidFill>
                  <a:srgbClr val="002060"/>
                </a:solidFill>
              </a:rPr>
              <a:t>.</a:t>
            </a: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spTree>
    <p:extLst>
      <p:ext uri="{BB962C8B-B14F-4D97-AF65-F5344CB8AC3E}">
        <p14:creationId xmlns:p14="http://schemas.microsoft.com/office/powerpoint/2010/main" val="74662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S05, S08</a:t>
            </a:r>
            <a:br>
              <a:rPr lang="en-US" sz="2000" dirty="0" smtClean="0">
                <a:solidFill>
                  <a:srgbClr val="002060"/>
                </a:solidFill>
              </a:rPr>
            </a:br>
            <a:r>
              <a:rPr lang="en-US" sz="2000" dirty="0" smtClean="0">
                <a:solidFill>
                  <a:srgbClr val="002060"/>
                </a:solidFill>
              </a:rPr>
              <a:t>stimulation 1, 3, 16</a:t>
            </a:r>
            <a:endParaRPr lang="he-IL" sz="2000" dirty="0">
              <a:solidFill>
                <a:srgbClr val="002060"/>
              </a:solidFill>
            </a:endParaRPr>
          </a:p>
        </p:txBody>
      </p:sp>
      <p:sp>
        <p:nvSpPr>
          <p:cNvPr id="3" name="Content Placeholder 2"/>
          <p:cNvSpPr>
            <a:spLocks noGrp="1"/>
          </p:cNvSpPr>
          <p:nvPr>
            <p:ph idx="1"/>
          </p:nvPr>
        </p:nvSpPr>
        <p:spPr>
          <a:xfrm>
            <a:off x="533400" y="1371600"/>
            <a:ext cx="8229600" cy="457200"/>
          </a:xfrm>
        </p:spPr>
        <p:txBody>
          <a:bodyPr>
            <a:normAutofit fontScale="77500" lnSpcReduction="20000"/>
          </a:bodyPr>
          <a:lstStyle/>
          <a:p>
            <a:pPr marL="0" indent="0">
              <a:buNone/>
            </a:pPr>
            <a:r>
              <a:rPr lang="en-US" sz="1600" b="1" dirty="0" smtClean="0">
                <a:solidFill>
                  <a:srgbClr val="002060"/>
                </a:solidFill>
              </a:rPr>
              <a:t>t-SNE after diffusion maps, per stimulation </a:t>
            </a:r>
          </a:p>
          <a:p>
            <a:pPr marL="0" indent="0">
              <a:buNone/>
            </a:pPr>
            <a:r>
              <a:rPr lang="en-US" sz="1600" b="1" dirty="0" smtClean="0">
                <a:solidFill>
                  <a:srgbClr val="002060"/>
                </a:solidFill>
              </a:rPr>
              <a:t>using Gaussian </a:t>
            </a:r>
            <a:r>
              <a:rPr lang="en-US" sz="1600" b="1" dirty="0" err="1" smtClean="0">
                <a:solidFill>
                  <a:srgbClr val="002060"/>
                </a:solidFill>
              </a:rPr>
              <a:t>kernek</a:t>
            </a:r>
            <a:r>
              <a:rPr lang="en-US" sz="1600" b="1" dirty="0" smtClean="0">
                <a:solidFill>
                  <a:srgbClr val="002060"/>
                </a:solidFill>
              </a:rPr>
              <a:t> matrices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30</a:t>
            </a:fld>
            <a:endParaRPr lang="en-US"/>
          </a:p>
        </p:txBody>
      </p:sp>
      <p:sp>
        <p:nvSpPr>
          <p:cNvPr id="9" name="TextBox 8"/>
          <p:cNvSpPr txBox="1"/>
          <p:nvPr/>
        </p:nvSpPr>
        <p:spPr>
          <a:xfrm>
            <a:off x="1143000" y="6248400"/>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019800" y="6248400"/>
            <a:ext cx="2286000" cy="307777"/>
          </a:xfrm>
          <a:prstGeom prst="rect">
            <a:avLst/>
          </a:prstGeom>
          <a:noFill/>
        </p:spPr>
        <p:txBody>
          <a:bodyPr wrap="square" rtlCol="1">
            <a:spAutoFit/>
          </a:bodyPr>
          <a:lstStyle/>
          <a:p>
            <a:r>
              <a:rPr lang="en-US" sz="1400" dirty="0" smtClean="0"/>
              <a:t>After PT</a:t>
            </a:r>
            <a:endParaRPr lang="he-IL" sz="14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9" y="2362200"/>
            <a:ext cx="4568825" cy="342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388636"/>
            <a:ext cx="4535702"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8061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162800" cy="1143000"/>
          </a:xfrm>
        </p:spPr>
        <p:txBody>
          <a:bodyPr>
            <a:noAutofit/>
          </a:bodyPr>
          <a:lstStyle/>
          <a:p>
            <a:r>
              <a:rPr lang="en-US" sz="2000" dirty="0" smtClean="0">
                <a:solidFill>
                  <a:srgbClr val="002060"/>
                </a:solidFill>
              </a:rPr>
              <a:t>A series of tests performed on 4 healthy and 4 </a:t>
            </a:r>
            <a:r>
              <a:rPr lang="en-US" sz="2000" dirty="0">
                <a:solidFill>
                  <a:srgbClr val="002060"/>
                </a:solidFill>
              </a:rPr>
              <a:t>sick subjects</a:t>
            </a:r>
            <a:br>
              <a:rPr lang="en-US" sz="2000" dirty="0">
                <a:solidFill>
                  <a:srgbClr val="002060"/>
                </a:solidFill>
              </a:rPr>
            </a:br>
            <a:r>
              <a:rPr lang="en-US" sz="2000" dirty="0">
                <a:solidFill>
                  <a:srgbClr val="002060"/>
                </a:solidFill>
              </a:rPr>
              <a:t>stimulation 02,14</a:t>
            </a:r>
            <a:endParaRPr lang="he-IL" sz="2000" dirty="0">
              <a:solidFill>
                <a:srgbClr val="002060"/>
              </a:solidFill>
            </a:endParaRPr>
          </a:p>
        </p:txBody>
      </p:sp>
      <p:sp>
        <p:nvSpPr>
          <p:cNvPr id="3" name="Content Placeholder 2"/>
          <p:cNvSpPr>
            <a:spLocks noGrp="1"/>
          </p:cNvSpPr>
          <p:nvPr>
            <p:ph idx="1"/>
          </p:nvPr>
        </p:nvSpPr>
        <p:spPr>
          <a:xfrm>
            <a:off x="533529" y="1447800"/>
            <a:ext cx="8229600" cy="457200"/>
          </a:xfrm>
        </p:spPr>
        <p:txBody>
          <a:bodyPr>
            <a:normAutofit/>
          </a:bodyPr>
          <a:lstStyle/>
          <a:p>
            <a:pPr marL="0" indent="0">
              <a:buNone/>
            </a:pPr>
            <a:r>
              <a:rPr lang="en-US" sz="1600" b="1" dirty="0" smtClean="0">
                <a:solidFill>
                  <a:srgbClr val="002060"/>
                </a:solidFill>
              </a:rPr>
              <a:t>PCA per health condition</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31</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329" y="2984110"/>
            <a:ext cx="4848750" cy="281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984110"/>
            <a:ext cx="4607209" cy="264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219200" y="6094207"/>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172200" y="6172200"/>
            <a:ext cx="2286000" cy="307777"/>
          </a:xfrm>
          <a:prstGeom prst="rect">
            <a:avLst/>
          </a:prstGeom>
          <a:noFill/>
        </p:spPr>
        <p:txBody>
          <a:bodyPr wrap="square" rtlCol="1">
            <a:spAutoFit/>
          </a:bodyPr>
          <a:lstStyle/>
          <a:p>
            <a:r>
              <a:rPr lang="en-US" sz="1400" dirty="0" smtClean="0"/>
              <a:t>After PT</a:t>
            </a:r>
            <a:endParaRPr lang="he-IL" sz="1400" dirty="0"/>
          </a:p>
        </p:txBody>
      </p:sp>
    </p:spTree>
    <p:extLst>
      <p:ext uri="{BB962C8B-B14F-4D97-AF65-F5344CB8AC3E}">
        <p14:creationId xmlns:p14="http://schemas.microsoft.com/office/powerpoint/2010/main" val="412757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04800"/>
            <a:ext cx="7162800" cy="1143000"/>
          </a:xfrm>
        </p:spPr>
        <p:txBody>
          <a:bodyPr>
            <a:noAutofit/>
          </a:bodyPr>
          <a:lstStyle/>
          <a:p>
            <a:r>
              <a:rPr lang="en-US" sz="2000" dirty="0" smtClean="0">
                <a:solidFill>
                  <a:srgbClr val="002060"/>
                </a:solidFill>
              </a:rPr>
              <a:t>A series of tests performed on 4 healthy and 4 sick subjects</a:t>
            </a:r>
            <a:br>
              <a:rPr lang="en-US" sz="2000" dirty="0" smtClean="0">
                <a:solidFill>
                  <a:srgbClr val="002060"/>
                </a:solidFill>
              </a:rPr>
            </a:br>
            <a:r>
              <a:rPr lang="en-US" sz="2000" dirty="0" smtClean="0">
                <a:solidFill>
                  <a:srgbClr val="002060"/>
                </a:solidFill>
              </a:rPr>
              <a:t>stimulation 02,14</a:t>
            </a:r>
            <a:endParaRPr lang="he-IL" sz="2000" dirty="0">
              <a:solidFill>
                <a:srgbClr val="002060"/>
              </a:solidFill>
            </a:endParaRPr>
          </a:p>
        </p:txBody>
      </p:sp>
      <p:sp>
        <p:nvSpPr>
          <p:cNvPr id="3" name="Content Placeholder 2"/>
          <p:cNvSpPr>
            <a:spLocks noGrp="1"/>
          </p:cNvSpPr>
          <p:nvPr>
            <p:ph idx="1"/>
          </p:nvPr>
        </p:nvSpPr>
        <p:spPr>
          <a:xfrm>
            <a:off x="457200" y="1600201"/>
            <a:ext cx="8229600" cy="457200"/>
          </a:xfrm>
        </p:spPr>
        <p:txBody>
          <a:bodyPr>
            <a:normAutofit/>
          </a:bodyPr>
          <a:lstStyle/>
          <a:p>
            <a:pPr marL="0" indent="0">
              <a:buNone/>
            </a:pPr>
            <a:r>
              <a:rPr lang="en-US" sz="1600" b="1" dirty="0" smtClean="0">
                <a:solidFill>
                  <a:srgbClr val="002060"/>
                </a:solidFill>
              </a:rPr>
              <a:t>PCA per stimulation</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32</a:t>
            </a:fld>
            <a:endParaRPr lang="en-US"/>
          </a:p>
        </p:txBody>
      </p:sp>
      <p:sp>
        <p:nvSpPr>
          <p:cNvPr id="9" name="TextBox 8"/>
          <p:cNvSpPr txBox="1"/>
          <p:nvPr/>
        </p:nvSpPr>
        <p:spPr>
          <a:xfrm>
            <a:off x="1219200" y="6094207"/>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172200" y="6172200"/>
            <a:ext cx="2286000" cy="307777"/>
          </a:xfrm>
          <a:prstGeom prst="rect">
            <a:avLst/>
          </a:prstGeom>
          <a:noFill/>
        </p:spPr>
        <p:txBody>
          <a:bodyPr wrap="square" rtlCol="1">
            <a:spAutoFit/>
          </a:bodyPr>
          <a:lstStyle/>
          <a:p>
            <a:r>
              <a:rPr lang="en-US" sz="1400" dirty="0" smtClean="0"/>
              <a:t>After PT</a:t>
            </a:r>
            <a:endParaRPr lang="he-IL" sz="1400"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089" y="3276600"/>
            <a:ext cx="569048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6168" y="3142785"/>
            <a:ext cx="6321425" cy="3010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915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Conclusion</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Repeat the project goal in other words</a:t>
            </a:r>
          </a:p>
          <a:p>
            <a:pPr lvl="1"/>
            <a:r>
              <a:rPr lang="en-US" dirty="0" smtClean="0">
                <a:solidFill>
                  <a:srgbClr val="002060"/>
                </a:solidFill>
              </a:rPr>
              <a:t>Have you achieved the goal? (if not, this is ok and you have to explain why)</a:t>
            </a:r>
          </a:p>
          <a:p>
            <a:r>
              <a:rPr lang="en-US" dirty="0" smtClean="0">
                <a:solidFill>
                  <a:srgbClr val="002060"/>
                </a:solidFill>
              </a:rPr>
              <a:t>Summarize your results</a:t>
            </a:r>
          </a:p>
          <a:p>
            <a:r>
              <a:rPr lang="en-US" dirty="0" smtClean="0">
                <a:solidFill>
                  <a:srgbClr val="002060"/>
                </a:solidFill>
              </a:rPr>
              <a:t>Emphasize original contribution</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33</a:t>
            </a:fld>
            <a:endParaRPr lang="en-US"/>
          </a:p>
        </p:txBody>
      </p:sp>
    </p:spTree>
    <p:extLst>
      <p:ext uri="{BB962C8B-B14F-4D97-AF65-F5344CB8AC3E}">
        <p14:creationId xmlns:p14="http://schemas.microsoft.com/office/powerpoint/2010/main" val="342047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Future Work</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Suggestions for continuation of your work</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34</a:t>
            </a:fld>
            <a:endParaRPr lang="en-US"/>
          </a:p>
        </p:txBody>
      </p:sp>
    </p:spTree>
    <p:extLst>
      <p:ext uri="{BB962C8B-B14F-4D97-AF65-F5344CB8AC3E}">
        <p14:creationId xmlns:p14="http://schemas.microsoft.com/office/powerpoint/2010/main" val="194558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15" y="228600"/>
            <a:ext cx="8229600" cy="1143000"/>
          </a:xfrm>
        </p:spPr>
        <p:txBody>
          <a:bodyPr/>
          <a:lstStyle/>
          <a:p>
            <a:r>
              <a:rPr lang="en-US" dirty="0" smtClean="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p:txBody>
          <a:bodyPr>
            <a:normAutofit/>
          </a:bodyPr>
          <a:lstStyle/>
          <a:p>
            <a:pPr marL="0" indent="0">
              <a:buNone/>
            </a:pPr>
            <a:endParaRPr lang="en-US" dirty="0" smtClean="0">
              <a:solidFill>
                <a:srgbClr val="002060"/>
              </a:solidFill>
            </a:endParaRPr>
          </a:p>
          <a:p>
            <a:pPr marL="457200" indent="-457200">
              <a:buFont typeface="+mj-lt"/>
              <a:buAutoNum type="arabicPeriod"/>
            </a:pPr>
            <a:r>
              <a:rPr lang="en-US" sz="2200" dirty="0">
                <a:solidFill>
                  <a:srgbClr val="002060"/>
                </a:solidFill>
              </a:rPr>
              <a:t>TALMON, R; et al.‪ Diffusion Maps for Signal Processing: A Deeper Look at Manifold-Learning Techniques Based on Kernels and Graphs.‪ IEEE Signal Processing Magazine.‪ 30, 4, 75, July 2013.‪ ISSN: 10535888.</a:t>
            </a:r>
            <a:r>
              <a:rPr lang="en-US" sz="2200" dirty="0" smtClean="0">
                <a:solidFill>
                  <a:srgbClr val="002060"/>
                </a:solidFill>
              </a:rPr>
              <a:t>‪‬‬‬‬‬‬‬‬‬‬‬‬‬‬‬‬‬‬‬‬‬‬‬‬‬‬‬‬‬‬</a:t>
            </a:r>
          </a:p>
          <a:p>
            <a:pPr marL="457200" indent="-457200">
              <a:buFont typeface="+mj-lt"/>
              <a:buAutoNum type="arabicPeriod"/>
            </a:pPr>
            <a:r>
              <a:rPr lang="en-US" sz="2200" dirty="0">
                <a:solidFill>
                  <a:srgbClr val="002060"/>
                </a:solidFill>
              </a:rPr>
              <a:t>Alexandre </a:t>
            </a:r>
            <a:r>
              <a:rPr lang="en-US" sz="2200" dirty="0" err="1" smtClean="0">
                <a:solidFill>
                  <a:srgbClr val="002060"/>
                </a:solidFill>
              </a:rPr>
              <a:t>Barachant</a:t>
            </a:r>
            <a:r>
              <a:rPr lang="en-US" sz="2200" dirty="0">
                <a:solidFill>
                  <a:srgbClr val="002060"/>
                </a:solidFill>
              </a:rPr>
              <a:t> ; et al. </a:t>
            </a:r>
            <a:r>
              <a:rPr lang="en-US" sz="2200" dirty="0" smtClean="0">
                <a:solidFill>
                  <a:srgbClr val="002060"/>
                </a:solidFill>
              </a:rPr>
              <a:t> Multiclass </a:t>
            </a:r>
            <a:r>
              <a:rPr lang="en-US" sz="2200" dirty="0">
                <a:solidFill>
                  <a:srgbClr val="002060"/>
                </a:solidFill>
              </a:rPr>
              <a:t>Brain–Computer Interface Classification by Riemannian Geometry.‪ IEEE Transactions on Biomedical Engineering, Biomedical Engineering, IEEE Transactions on, IEEE Trans. Biomed. Eng.‪ USA, 4, 920, 2012.‪ ISSN: 1558-2531.‪‬‬‬‬‬‬‬‬‬‬‬‬‬‬‬‬‬‬‬‬‬‬‬‬</a:t>
            </a:r>
            <a:endParaRPr lang="en-US" sz="22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35</a:t>
            </a:fld>
            <a:endParaRPr lang="en-US"/>
          </a:p>
        </p:txBody>
      </p:sp>
    </p:spTree>
    <p:extLst>
      <p:ext uri="{BB962C8B-B14F-4D97-AF65-F5344CB8AC3E}">
        <p14:creationId xmlns:p14="http://schemas.microsoft.com/office/powerpoint/2010/main" val="66202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Medical Background</a:t>
            </a:r>
            <a:endParaRPr lang="he-IL" dirty="0">
              <a:solidFill>
                <a:srgbClr val="002060"/>
              </a:solidFill>
            </a:endParaRPr>
          </a:p>
        </p:txBody>
      </p:sp>
      <p:sp>
        <p:nvSpPr>
          <p:cNvPr id="3" name="Content Placeholder 2"/>
          <p:cNvSpPr>
            <a:spLocks noGrp="1"/>
          </p:cNvSpPr>
          <p:nvPr>
            <p:ph idx="1"/>
          </p:nvPr>
        </p:nvSpPr>
        <p:spPr>
          <a:xfrm>
            <a:off x="448235" y="1570037"/>
            <a:ext cx="8467165" cy="4525963"/>
          </a:xfrm>
        </p:spPr>
        <p:txBody>
          <a:bodyPr>
            <a:normAutofit/>
          </a:bodyPr>
          <a:lstStyle/>
          <a:p>
            <a:pPr marL="0" indent="0" algn="just">
              <a:buNone/>
            </a:pPr>
            <a:r>
              <a:rPr lang="en-US" sz="2300" b="1" dirty="0" smtClean="0">
                <a:solidFill>
                  <a:srgbClr val="002060"/>
                </a:solidFill>
              </a:rPr>
              <a:t>Solution</a:t>
            </a:r>
            <a:r>
              <a:rPr lang="en-US" sz="2300" b="1" dirty="0">
                <a:solidFill>
                  <a:srgbClr val="002060"/>
                </a:solidFill>
              </a:rPr>
              <a:t>:</a:t>
            </a:r>
            <a:r>
              <a:rPr lang="en-US" sz="2300" dirty="0">
                <a:solidFill>
                  <a:srgbClr val="002060"/>
                </a:solidFill>
              </a:rPr>
              <a:t>  EEG </a:t>
            </a:r>
            <a:r>
              <a:rPr lang="en-US" sz="2300" dirty="0" smtClean="0">
                <a:solidFill>
                  <a:srgbClr val="002060"/>
                </a:solidFill>
              </a:rPr>
              <a:t>monitoring</a:t>
            </a:r>
          </a:p>
          <a:p>
            <a:pPr marL="0" indent="0" algn="just">
              <a:buNone/>
            </a:pPr>
            <a:endParaRPr lang="en-US" sz="2300" dirty="0" smtClean="0">
              <a:solidFill>
                <a:srgbClr val="002060"/>
              </a:solidFill>
            </a:endParaRPr>
          </a:p>
          <a:p>
            <a:pPr algn="just"/>
            <a:r>
              <a:rPr lang="en-US" sz="2300" dirty="0" smtClean="0">
                <a:solidFill>
                  <a:srgbClr val="002060"/>
                </a:solidFill>
              </a:rPr>
              <a:t>Electroencephalography </a:t>
            </a:r>
            <a:r>
              <a:rPr lang="en-US" sz="2300" dirty="0">
                <a:solidFill>
                  <a:srgbClr val="002060"/>
                </a:solidFill>
              </a:rPr>
              <a:t>(EEG) is a </a:t>
            </a:r>
            <a:r>
              <a:rPr lang="en-US" sz="2300" dirty="0" smtClean="0">
                <a:solidFill>
                  <a:srgbClr val="002060"/>
                </a:solidFill>
              </a:rPr>
              <a:t>method </a:t>
            </a:r>
            <a:r>
              <a:rPr lang="en-US" sz="2300" dirty="0">
                <a:solidFill>
                  <a:srgbClr val="002060"/>
                </a:solidFill>
              </a:rPr>
              <a:t>to record electrical activity of the brain</a:t>
            </a:r>
            <a:r>
              <a:rPr lang="en-US" sz="2300" dirty="0" smtClean="0">
                <a:solidFill>
                  <a:srgbClr val="002060"/>
                </a:solidFill>
              </a:rPr>
              <a:t>.</a:t>
            </a:r>
          </a:p>
          <a:p>
            <a:pPr algn="just"/>
            <a:r>
              <a:rPr lang="en-US" sz="2300" dirty="0">
                <a:solidFill>
                  <a:srgbClr val="002060"/>
                </a:solidFill>
              </a:rPr>
              <a:t>Measures voltage fluctuations resulting from ionic current within the neurons of the </a:t>
            </a:r>
            <a:r>
              <a:rPr lang="en-US" sz="2300" dirty="0" smtClean="0">
                <a:solidFill>
                  <a:srgbClr val="002060"/>
                </a:solidFill>
              </a:rPr>
              <a:t>brain.</a:t>
            </a:r>
          </a:p>
          <a:p>
            <a:pPr algn="just"/>
            <a:r>
              <a:rPr lang="en-US" sz="2300" dirty="0">
                <a:solidFill>
                  <a:srgbClr val="002060"/>
                </a:solidFill>
              </a:rPr>
              <a:t>Noninvasive, with the electrodes placed along the scalp. </a:t>
            </a: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spTree>
    <p:extLst>
      <p:ext uri="{BB962C8B-B14F-4D97-AF65-F5344CB8AC3E}">
        <p14:creationId xmlns:p14="http://schemas.microsoft.com/office/powerpoint/2010/main" val="16115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Project Goal</a:t>
            </a:r>
            <a:endParaRPr lang="he-IL" dirty="0">
              <a:solidFill>
                <a:srgbClr val="002060"/>
              </a:solidFill>
            </a:endParaRPr>
          </a:p>
        </p:txBody>
      </p:sp>
      <p:sp>
        <p:nvSpPr>
          <p:cNvPr id="3" name="Content Placeholder 2"/>
          <p:cNvSpPr>
            <a:spLocks noGrp="1"/>
          </p:cNvSpPr>
          <p:nvPr>
            <p:ph idx="1"/>
          </p:nvPr>
        </p:nvSpPr>
        <p:spPr/>
        <p:txBody>
          <a:bodyPr/>
          <a:lstStyle/>
          <a:p>
            <a:pPr algn="just"/>
            <a:r>
              <a:rPr lang="en-US" dirty="0" smtClean="0">
                <a:solidFill>
                  <a:srgbClr val="002060"/>
                </a:solidFill>
              </a:rPr>
              <a:t>Provide a system that uses EEG signals to early detect the neurological </a:t>
            </a:r>
            <a:r>
              <a:rPr lang="en-US" dirty="0">
                <a:solidFill>
                  <a:srgbClr val="002060"/>
                </a:solidFill>
              </a:rPr>
              <a:t>injury, aid in guiding therapy and improve outcomes.</a:t>
            </a:r>
            <a:endParaRPr lang="he-IL" dirty="0">
              <a:solidFill>
                <a:srgbClr val="002060"/>
              </a:solidFill>
            </a:endParaRPr>
          </a:p>
          <a:p>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5</a:t>
            </a:fld>
            <a:endParaRPr lang="en-US"/>
          </a:p>
        </p:txBody>
      </p:sp>
      <p:pic>
        <p:nvPicPr>
          <p:cNvPr id="6" name="Picture 6" descr="L'électroencéphalographie ou E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136" y="3581400"/>
            <a:ext cx="3841264" cy="254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7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Literature Survey</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Describe existing solutions for the problem that you’ve found in the literature survey</a:t>
            </a:r>
          </a:p>
          <a:p>
            <a:r>
              <a:rPr lang="en-US" dirty="0" smtClean="0">
                <a:solidFill>
                  <a:srgbClr val="002060"/>
                </a:solidFill>
              </a:rPr>
              <a:t>For each solution, give a general description, some details, pros and cons (quality,  complexity, cost, …)</a:t>
            </a:r>
          </a:p>
          <a:p>
            <a:pPr marL="0" indent="0">
              <a:buNone/>
            </a:pPr>
            <a:r>
              <a:rPr lang="en-US" dirty="0" smtClean="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6</a:t>
            </a:fld>
            <a:endParaRPr lang="en-US"/>
          </a:p>
        </p:txBody>
      </p:sp>
    </p:spTree>
    <p:extLst>
      <p:ext uri="{BB962C8B-B14F-4D97-AF65-F5344CB8AC3E}">
        <p14:creationId xmlns:p14="http://schemas.microsoft.com/office/powerpoint/2010/main" val="1202081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7</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Tree>
    <p:extLst>
      <p:ext uri="{BB962C8B-B14F-4D97-AF65-F5344CB8AC3E}">
        <p14:creationId xmlns:p14="http://schemas.microsoft.com/office/powerpoint/2010/main" val="347693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vert="horz" lIns="91440" tIns="45720" rIns="91440" bIns="45720" rtlCol="1" anchor="ctr">
            <a:normAutofit/>
          </a:bodyPr>
          <a:lstStyle/>
          <a:p>
            <a:r>
              <a:rPr lang="en-US" dirty="0">
                <a:solidFill>
                  <a:srgbClr val="002060"/>
                </a:solidFill>
              </a:rPr>
              <a:t>Our Raw Data</a:t>
            </a:r>
            <a:endParaRPr lang="he-IL" dirty="0">
              <a:solidFill>
                <a:srgbClr val="002060"/>
              </a:solidFill>
            </a:endParaRPr>
          </a:p>
        </p:txBody>
      </p:sp>
      <p:sp>
        <p:nvSpPr>
          <p:cNvPr id="3" name="מציין מיקום תוכן 2"/>
          <p:cNvSpPr>
            <a:spLocks noGrp="1"/>
          </p:cNvSpPr>
          <p:nvPr>
            <p:ph idx="1"/>
          </p:nvPr>
        </p:nvSpPr>
        <p:spPr>
          <a:xfrm>
            <a:off x="228600" y="1367946"/>
            <a:ext cx="8610600" cy="2061054"/>
          </a:xfrm>
        </p:spPr>
        <p:txBody>
          <a:bodyPr>
            <a:normAutofit/>
          </a:bodyPr>
          <a:lstStyle/>
          <a:p>
            <a:pPr algn="just"/>
            <a:r>
              <a:rPr lang="en-US" sz="2000" dirty="0" smtClean="0">
                <a:solidFill>
                  <a:srgbClr val="002060"/>
                </a:solidFill>
              </a:rPr>
              <a:t>Eleven </a:t>
            </a:r>
            <a:r>
              <a:rPr lang="en-US" sz="2000" dirty="0">
                <a:solidFill>
                  <a:srgbClr val="002060"/>
                </a:solidFill>
              </a:rPr>
              <a:t>healthy volunteers </a:t>
            </a:r>
            <a:r>
              <a:rPr lang="en-US" sz="2000" dirty="0" smtClean="0">
                <a:solidFill>
                  <a:srgbClr val="002060"/>
                </a:solidFill>
              </a:rPr>
              <a:t>ranged </a:t>
            </a:r>
            <a:r>
              <a:rPr lang="en-US" sz="2000" dirty="0">
                <a:solidFill>
                  <a:srgbClr val="002060"/>
                </a:solidFill>
              </a:rPr>
              <a:t>in age from 7 to 16 years (median 12 years</a:t>
            </a:r>
            <a:r>
              <a:rPr lang="en-US" sz="2000" dirty="0" smtClean="0">
                <a:solidFill>
                  <a:srgbClr val="002060"/>
                </a:solidFill>
              </a:rPr>
              <a:t>). </a:t>
            </a:r>
          </a:p>
          <a:p>
            <a:pPr algn="just"/>
            <a:r>
              <a:rPr lang="en-US" sz="2000" dirty="0" smtClean="0">
                <a:solidFill>
                  <a:srgbClr val="002060"/>
                </a:solidFill>
              </a:rPr>
              <a:t>Five </a:t>
            </a:r>
            <a:r>
              <a:rPr lang="en-US" sz="2000" dirty="0">
                <a:solidFill>
                  <a:srgbClr val="002060"/>
                </a:solidFill>
              </a:rPr>
              <a:t>critically-ill </a:t>
            </a:r>
            <a:r>
              <a:rPr lang="en-US" sz="2000" dirty="0" smtClean="0">
                <a:solidFill>
                  <a:srgbClr val="002060"/>
                </a:solidFill>
              </a:rPr>
              <a:t>patients </a:t>
            </a:r>
            <a:r>
              <a:rPr lang="en-US" sz="2000" dirty="0">
                <a:solidFill>
                  <a:srgbClr val="002060"/>
                </a:solidFill>
              </a:rPr>
              <a:t>ranged in </a:t>
            </a:r>
            <a:r>
              <a:rPr lang="en-US" sz="2000" dirty="0" smtClean="0">
                <a:solidFill>
                  <a:srgbClr val="002060"/>
                </a:solidFill>
              </a:rPr>
              <a:t>age </a:t>
            </a:r>
            <a:r>
              <a:rPr lang="en-US" sz="2000" dirty="0">
                <a:solidFill>
                  <a:srgbClr val="002060"/>
                </a:solidFill>
              </a:rPr>
              <a:t>from 2.5 </a:t>
            </a:r>
            <a:r>
              <a:rPr lang="en-US" sz="2000" dirty="0" smtClean="0">
                <a:solidFill>
                  <a:srgbClr val="002060"/>
                </a:solidFill>
              </a:rPr>
              <a:t>to 16 </a:t>
            </a:r>
            <a:r>
              <a:rPr lang="en-US" sz="2000" dirty="0">
                <a:solidFill>
                  <a:srgbClr val="002060"/>
                </a:solidFill>
              </a:rPr>
              <a:t>years (median 8.5 years); all with acute brain injury of various </a:t>
            </a:r>
            <a:r>
              <a:rPr lang="en-US" sz="2000" dirty="0" smtClean="0">
                <a:solidFill>
                  <a:srgbClr val="002060"/>
                </a:solidFill>
              </a:rPr>
              <a:t>etiologies. In </a:t>
            </a:r>
            <a:r>
              <a:rPr lang="en-US" sz="2000" dirty="0">
                <a:solidFill>
                  <a:srgbClr val="002060"/>
                </a:solidFill>
              </a:rPr>
              <a:t>these patients, all recordings were done in the critical care unit while subjects were in the acute phase of their illness (less than one week of admission to hospital</a:t>
            </a:r>
            <a:r>
              <a:rPr lang="en-US" sz="2000" dirty="0" smtClean="0">
                <a:solidFill>
                  <a:srgbClr val="002060"/>
                </a:solidFill>
              </a:rPr>
              <a:t>).</a:t>
            </a:r>
            <a:endParaRPr lang="en-US" sz="2000" dirty="0">
              <a:solidFill>
                <a:srgbClr val="002060"/>
              </a:solidFill>
            </a:endParaRPr>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8</a:t>
            </a:fld>
            <a:endParaRPr lang="en-US"/>
          </a:p>
        </p:txBody>
      </p:sp>
      <p:sp>
        <p:nvSpPr>
          <p:cNvPr id="5" name="TextBox 4"/>
          <p:cNvSpPr txBox="1"/>
          <p:nvPr/>
        </p:nvSpPr>
        <p:spPr>
          <a:xfrm>
            <a:off x="228600" y="3330476"/>
            <a:ext cx="4284665" cy="2308324"/>
          </a:xfrm>
          <a:prstGeom prst="rect">
            <a:avLst/>
          </a:prstGeom>
          <a:noFill/>
        </p:spPr>
        <p:txBody>
          <a:bodyPr wrap="square" rtlCol="1">
            <a:spAutoFit/>
          </a:bodyPr>
          <a:lstStyle/>
          <a:p>
            <a:pPr marL="342900" indent="-342900" algn="just">
              <a:lnSpc>
                <a:spcPct val="80000"/>
              </a:lnSpc>
              <a:spcBef>
                <a:spcPct val="20000"/>
              </a:spcBef>
              <a:buFont typeface="Arial" panose="020B0604020202020204" pitchFamily="34" charset="0"/>
              <a:buChar char="•"/>
            </a:pPr>
            <a:r>
              <a:rPr lang="en-US" sz="2000" dirty="0">
                <a:solidFill>
                  <a:srgbClr val="002060"/>
                </a:solidFill>
              </a:rPr>
              <a:t>The stretchable electrode cap </a:t>
            </a:r>
            <a:r>
              <a:rPr lang="en-US" sz="2000" dirty="0" smtClean="0">
                <a:solidFill>
                  <a:srgbClr val="002060"/>
                </a:solidFill>
              </a:rPr>
              <a:t>contained 68 </a:t>
            </a:r>
            <a:r>
              <a:rPr lang="en-US" sz="2000" dirty="0">
                <a:solidFill>
                  <a:srgbClr val="002060"/>
                </a:solidFill>
              </a:rPr>
              <a:t>EEG electrodes, The set-up consisted of three multi-modal sensory stimulation generators: visual, auditory and somatosensory</a:t>
            </a:r>
            <a:r>
              <a:rPr lang="en-US" sz="2000" dirty="0" smtClean="0">
                <a:solidFill>
                  <a:srgbClr val="002060"/>
                </a:solidFill>
              </a:rPr>
              <a:t>.</a:t>
            </a:r>
            <a:endParaRPr lang="en-US" sz="2000" dirty="0">
              <a:solidFill>
                <a:srgbClr val="002060"/>
              </a:solidFill>
            </a:endParaRPr>
          </a:p>
          <a:p>
            <a:pPr algn="just"/>
            <a:endParaRPr lang="he-IL" sz="2400" dirty="0"/>
          </a:p>
          <a:p>
            <a:pPr algn="just"/>
            <a:endParaRPr lang="he-IL" sz="2400" dirty="0"/>
          </a:p>
        </p:txBody>
      </p:sp>
      <p:grpSp>
        <p:nvGrpSpPr>
          <p:cNvPr id="6" name="קבוצה 5"/>
          <p:cNvGrpSpPr/>
          <p:nvPr/>
        </p:nvGrpSpPr>
        <p:grpSpPr>
          <a:xfrm>
            <a:off x="6248400" y="3429000"/>
            <a:ext cx="2725886" cy="886506"/>
            <a:chOff x="6418114" y="5257800"/>
            <a:chExt cx="2725886" cy="886506"/>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414" t="46397" b="25205"/>
            <a:stretch/>
          </p:blipFill>
          <p:spPr bwMode="auto">
            <a:xfrm>
              <a:off x="6469212" y="5539257"/>
              <a:ext cx="2674788" cy="605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256" t="3437" b="85960"/>
            <a:stretch/>
          </p:blipFill>
          <p:spPr bwMode="auto">
            <a:xfrm>
              <a:off x="6418114" y="5257800"/>
              <a:ext cx="2725886" cy="225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75"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9083" l="0" r="99677">
                        <a14:foregroundMark x1="20000" y1="6728" x2="0" y2="36391"/>
                        <a14:foregroundMark x1="23226" y1="7645" x2="57097" y2="306"/>
                        <a14:foregroundMark x1="76774" y1="1835" x2="99355" y2="11315"/>
                        <a14:foregroundMark x1="6774" y1="62691" x2="18065" y2="97248"/>
                        <a14:foregroundMark x1="84194" y1="64220" x2="78387" y2="99083"/>
                        <a14:foregroundMark x1="40645" y1="80734" x2="55484" y2="92661"/>
                        <a14:foregroundMark x1="26774" y1="63303" x2="15484" y2="99083"/>
                        <a14:foregroundMark x1="35161" y1="93578" x2="42903" y2="99388"/>
                        <a14:foregroundMark x1="39032" y1="87768" x2="51290" y2="92966"/>
                        <a14:foregroundMark x1="4194" y1="74924" x2="99355" y2="69113"/>
                        <a14:foregroundMark x1="64839" y1="85015" x2="17742" y2="99388"/>
                        <a14:foregroundMark x1="24516" y1="80734" x2="83548" y2="99388"/>
                        <a14:foregroundMark x1="64516" y1="84098" x2="51935" y2="99083"/>
                        <a14:foregroundMark x1="26774" y1="78287" x2="41290" y2="89908"/>
                        <a14:foregroundMark x1="24516" y1="84404" x2="39677" y2="92661"/>
                        <a14:foregroundMark x1="22258" y1="91437" x2="49032" y2="82875"/>
                        <a14:foregroundMark x1="70968" y1="90826" x2="49032" y2="89297"/>
                        <a14:foregroundMark x1="77742" y1="88379" x2="14194" y2="95107"/>
                        <a14:foregroundMark x1="51935" y1="4587" x2="99355" y2="37003"/>
                        <a14:backgroundMark x1="18065" y1="10398" x2="11290" y2="6116"/>
                        <a14:backgroundMark x1="13548" y1="12844" x2="0" y2="12844"/>
                        <a14:backgroundMark x1="14839" y1="11315" x2="9677" y2="612"/>
                        <a14:backgroundMark x1="10968" y1="12538" x2="15806" y2="7645"/>
                      </a14:backgroundRemoval>
                    </a14:imgEffect>
                  </a14:imgLayer>
                </a14:imgProps>
              </a:ext>
              <a:ext uri="{28A0092B-C50C-407E-A947-70E740481C1C}">
                <a14:useLocalDpi xmlns:a14="http://schemas.microsoft.com/office/drawing/2010/main" val="0"/>
              </a:ext>
            </a:extLst>
          </a:blip>
          <a:srcRect/>
          <a:stretch>
            <a:fillRect/>
          </a:stretch>
        </p:blipFill>
        <p:spPr bwMode="auto">
          <a:xfrm>
            <a:off x="4490993" y="2971800"/>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מציין מיקום תוכן 2"/>
          <p:cNvSpPr txBox="1">
            <a:spLocks/>
          </p:cNvSpPr>
          <p:nvPr/>
        </p:nvSpPr>
        <p:spPr>
          <a:xfrm>
            <a:off x="228600" y="5214937"/>
            <a:ext cx="8610600" cy="881063"/>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2000" dirty="0" smtClean="0">
                <a:solidFill>
                  <a:srgbClr val="002060"/>
                </a:solidFill>
              </a:rPr>
              <a:t>The final data includes 200-1000 trials for each stimulation (9 stimulations) from every subject (16 subjects). </a:t>
            </a:r>
          </a:p>
          <a:p>
            <a:pPr algn="just"/>
            <a:endParaRPr lang="en-US" sz="2000" dirty="0">
              <a:solidFill>
                <a:srgbClr val="002060"/>
              </a:solidFill>
            </a:endParaRPr>
          </a:p>
        </p:txBody>
      </p:sp>
    </p:spTree>
    <p:extLst>
      <p:ext uri="{BB962C8B-B14F-4D97-AF65-F5344CB8AC3E}">
        <p14:creationId xmlns:p14="http://schemas.microsoft.com/office/powerpoint/2010/main" val="138665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9</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Tree>
    <p:extLst>
      <p:ext uri="{BB962C8B-B14F-4D97-AF65-F5344CB8AC3E}">
        <p14:creationId xmlns:p14="http://schemas.microsoft.com/office/powerpoint/2010/main" val="51429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46767</TotalTime>
  <Words>1722</Words>
  <Application>Microsoft Office PowerPoint</Application>
  <PresentationFormat>‫הצגה על המסך (4:3)</PresentationFormat>
  <Paragraphs>300</Paragraphs>
  <Slides>35</Slides>
  <Notes>4</Notes>
  <HiddenSlides>0</HiddenSlides>
  <MMClips>0</MMClips>
  <ScaleCrop>false</ScaleCrop>
  <HeadingPairs>
    <vt:vector size="4" baseType="variant">
      <vt:variant>
        <vt:lpstr>ערכת נושא</vt:lpstr>
      </vt:variant>
      <vt:variant>
        <vt:i4>1</vt:i4>
      </vt:variant>
      <vt:variant>
        <vt:lpstr>כותרות שקופיות</vt:lpstr>
      </vt:variant>
      <vt:variant>
        <vt:i4>35</vt:i4>
      </vt:variant>
    </vt:vector>
  </HeadingPairs>
  <TitlesOfParts>
    <vt:vector size="36" baseType="lpstr">
      <vt:lpstr>Office Theme</vt:lpstr>
      <vt:lpstr>Midterm Presentation  Estimating Brain Activation Patterns from EEG Data</vt:lpstr>
      <vt:lpstr>Outline</vt:lpstr>
      <vt:lpstr>Medical Background</vt:lpstr>
      <vt:lpstr>Medical Background</vt:lpstr>
      <vt:lpstr>Project Goal</vt:lpstr>
      <vt:lpstr>Literature Survey</vt:lpstr>
      <vt:lpstr>Block Diagram</vt:lpstr>
      <vt:lpstr>Our Raw Data</vt:lpstr>
      <vt:lpstr>Block Diagram</vt:lpstr>
      <vt:lpstr>PreProcessing</vt:lpstr>
      <vt:lpstr>Block Diagram</vt:lpstr>
      <vt:lpstr>Statistical Features Extraction</vt:lpstr>
      <vt:lpstr>Covariance Matrices</vt:lpstr>
      <vt:lpstr>Block Diagram</vt:lpstr>
      <vt:lpstr>Riemannian Geometry</vt:lpstr>
      <vt:lpstr>מצגת של PowerPoint</vt:lpstr>
      <vt:lpstr>Schild’s Ladder (Parallel Transport)</vt:lpstr>
      <vt:lpstr>PCA  (Principal Component Analysis)</vt:lpstr>
      <vt:lpstr>Block Diagram</vt:lpstr>
      <vt:lpstr>Diffusion Maps by Coifman and Lafon</vt:lpstr>
      <vt:lpstr>t-SNE t-distributed stochastic neighbor embedding </vt:lpstr>
      <vt:lpstr>SVM Support Vector Machines</vt:lpstr>
      <vt:lpstr>Block Diagram</vt:lpstr>
      <vt:lpstr>Results Confusion Matrix</vt:lpstr>
      <vt:lpstr>מצגת של PowerPoint</vt:lpstr>
      <vt:lpstr>מצגת של PowerPoint</vt:lpstr>
      <vt:lpstr>A series of tests performed on subjects S05, S08 stimulation 1, 3, 16</vt:lpstr>
      <vt:lpstr>A series of tests performed on subjects S05, S08 stimulation 1, 3, 16</vt:lpstr>
      <vt:lpstr>A series of tests performed on subjects S05, S08 stimulation 1, 3, 16</vt:lpstr>
      <vt:lpstr>A series of tests performed on subjects S05, S08 stimulation 1, 3, 16</vt:lpstr>
      <vt:lpstr>A series of tests performed on 4 healthy and 4 sick subjects stimulation 02,14</vt:lpstr>
      <vt:lpstr>A series of tests performed on 4 healthy and 4 sick subjects stimulation 02,14</vt:lpstr>
      <vt:lpstr>Conclusion</vt:lpstr>
      <vt:lpstr>Future Work</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פיתוח אלגורית'ם לזיהוי אנשים בתמונות</dc:title>
  <dc:creator>Idan Burstein</dc:creator>
  <cp:lastModifiedBy>User</cp:lastModifiedBy>
  <cp:revision>683</cp:revision>
  <cp:lastPrinted>2014-09-21T12:04:19Z</cp:lastPrinted>
  <dcterms:created xsi:type="dcterms:W3CDTF">2012-05-28T18:42:10Z</dcterms:created>
  <dcterms:modified xsi:type="dcterms:W3CDTF">2017-12-11T08:03:00Z</dcterms:modified>
</cp:coreProperties>
</file>